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slides/charts/chart1.xml" ContentType="application/vnd.openxmlformats-officedocument.drawingml.chart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0568b62b9574486f" /><Relationship Type="http://schemas.openxmlformats.org/officeDocument/2006/relationships/extended-properties" Target="/docProps/app.xml" Id="Rbbd1f4c4aeb7459b" /><Relationship Type="http://schemas.openxmlformats.org/officeDocument/2006/relationships/officeDocument" Target="/ppt/presentation.xml" Id="R72290edbb94746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3b72475e7f4592"/>
  </p:sldMasterIdLst>
  <p:notesMasterIdLst>
    <p:notesMasterId xmlns:r="http://schemas.openxmlformats.org/officeDocument/2006/relationships" r:id="R3a7cab109f8f4ae8"/>
  </p:notesMasterIdLst>
  <p:sldIdLst>
    <p:sldId xmlns:r="http://schemas.openxmlformats.org/officeDocument/2006/relationships" id="256" r:id="R0734900e264945dc"/>
    <p:sldId xmlns:r="http://schemas.openxmlformats.org/officeDocument/2006/relationships" id="257" r:id="R96d8fd89a49e442f"/>
    <p:sldId xmlns:r="http://schemas.openxmlformats.org/officeDocument/2006/relationships" id="258" r:id="R095cdaea530f4870"/>
    <p:sldId xmlns:r="http://schemas.openxmlformats.org/officeDocument/2006/relationships" id="259" r:id="Recfb31d0f7454df4"/>
    <p:sldId xmlns:r="http://schemas.openxmlformats.org/officeDocument/2006/relationships" id="260" r:id="R9d3508ce77ee4df7"/>
    <p:sldId xmlns:r="http://schemas.openxmlformats.org/officeDocument/2006/relationships" id="261" r:id="R0701e08521cc4f94"/>
    <p:sldId xmlns:r="http://schemas.openxmlformats.org/officeDocument/2006/relationships" id="262" r:id="Rfe5f3d341b764abd"/>
    <p:sldId xmlns:r="http://schemas.openxmlformats.org/officeDocument/2006/relationships" id="263" r:id="Rdfecdf62b15b43a7"/>
    <p:sldId xmlns:r="http://schemas.openxmlformats.org/officeDocument/2006/relationships" id="264" r:id="R7d31d909a7e34527"/>
    <p:sldId xmlns:r="http://schemas.openxmlformats.org/officeDocument/2006/relationships" id="265" r:id="Rcb8e90c832ba453b"/>
    <p:sldId xmlns:r="http://schemas.openxmlformats.org/officeDocument/2006/relationships" id="266" r:id="R8dbaf50034674926"/>
    <p:sldId xmlns:r="http://schemas.openxmlformats.org/officeDocument/2006/relationships" id="267" r:id="R62ba0e7e31b4413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8bd5c04ef8fa49dd" /><Relationship Type="http://schemas.openxmlformats.org/officeDocument/2006/relationships/slideMaster" Target="/ppt/slideMasters/slideMaster1.xml" Id="Rc23b72475e7f4592" /><Relationship Type="http://schemas.openxmlformats.org/officeDocument/2006/relationships/notesMaster" Target="/ppt/notesMasters/notesMaster1.xml" Id="R3a7cab109f8f4ae8" /><Relationship Type="http://schemas.openxmlformats.org/officeDocument/2006/relationships/presProps" Target="/ppt/presProps.xml" Id="R6ca5b4b9115c41fe" /><Relationship Type="http://schemas.openxmlformats.org/officeDocument/2006/relationships/tableStyles" Target="/ppt/tableStyles.xml" Id="R777f440cca3d4d32" /><Relationship Type="http://schemas.openxmlformats.org/officeDocument/2006/relationships/slide" Target="/ppt/slides/slide1.xml" Id="R0734900e264945dc" /><Relationship Type="http://schemas.openxmlformats.org/officeDocument/2006/relationships/slide" Target="/ppt/slides/slide2.xml" Id="R96d8fd89a49e442f" /><Relationship Type="http://schemas.openxmlformats.org/officeDocument/2006/relationships/slide" Target="/ppt/slides/slide3.xml" Id="R095cdaea530f4870" /><Relationship Type="http://schemas.openxmlformats.org/officeDocument/2006/relationships/slide" Target="/ppt/slides/slide4.xml" Id="Recfb31d0f7454df4" /><Relationship Type="http://schemas.openxmlformats.org/officeDocument/2006/relationships/slide" Target="/ppt/slides/slide5.xml" Id="R9d3508ce77ee4df7" /><Relationship Type="http://schemas.openxmlformats.org/officeDocument/2006/relationships/slide" Target="/ppt/slides/slide6.xml" Id="R0701e08521cc4f94" /><Relationship Type="http://schemas.openxmlformats.org/officeDocument/2006/relationships/slide" Target="/ppt/slides/slide7.xml" Id="Rfe5f3d341b764abd" /><Relationship Type="http://schemas.openxmlformats.org/officeDocument/2006/relationships/slide" Target="/ppt/slides/slide8.xml" Id="Rdfecdf62b15b43a7" /><Relationship Type="http://schemas.openxmlformats.org/officeDocument/2006/relationships/slide" Target="/ppt/slides/slide9.xml" Id="R7d31d909a7e34527" /><Relationship Type="http://schemas.openxmlformats.org/officeDocument/2006/relationships/slide" Target="/ppt/slides/slide10.xml" Id="Rcb8e90c832ba453b" /><Relationship Type="http://schemas.openxmlformats.org/officeDocument/2006/relationships/slide" Target="/ppt/slides/slide11.xml" Id="R8dbaf50034674926" /><Relationship Type="http://schemas.openxmlformats.org/officeDocument/2006/relationships/slide" Target="/ppt/slides/slide12.xml" Id="R62ba0e7e31b4413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39bbb360dd3b4126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0eee9e51ce2b43f2" /><Relationship Type="http://schemas.openxmlformats.org/officeDocument/2006/relationships/notesMaster" Target="/ppt/notesMasters/notesMaster1.xml" Id="R2bd090bf036642db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0c1002e556ed4ea8" /><Relationship Type="http://schemas.openxmlformats.org/officeDocument/2006/relationships/notesMaster" Target="/ppt/notesMasters/notesMaster1.xml" Id="Rfeb17293fe7c4332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cbe5cc009d904a1b" /><Relationship Type="http://schemas.openxmlformats.org/officeDocument/2006/relationships/notesMaster" Target="/ppt/notesMasters/notesMaster1.xml" Id="R2ba1a32af83e48af" /></Relationships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aad51228d10e4750" /><Relationship Type="http://schemas.openxmlformats.org/officeDocument/2006/relationships/notesMaster" Target="/ppt/notesMasters/notesMaster1.xml" Id="Rf2519455d2224fe1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f7610341dacb42dc" /><Relationship Type="http://schemas.openxmlformats.org/officeDocument/2006/relationships/notesMaster" Target="/ppt/notesMasters/notesMaster1.xml" Id="R891df114d2814b87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d77bcfe298c84f99" /><Relationship Type="http://schemas.openxmlformats.org/officeDocument/2006/relationships/notesMaster" Target="/ppt/notesMasters/notesMaster1.xml" Id="R1ca91a2193e24981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794b591ebf044357" /><Relationship Type="http://schemas.openxmlformats.org/officeDocument/2006/relationships/notesMaster" Target="/ppt/notesMasters/notesMaster1.xml" Id="R044e5ea1806246c9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99efeba206be41c1" /><Relationship Type="http://schemas.openxmlformats.org/officeDocument/2006/relationships/notesMaster" Target="/ppt/notesMasters/notesMaster1.xml" Id="R5d2f29e3f3aa43a8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c23f051058784d37" /><Relationship Type="http://schemas.openxmlformats.org/officeDocument/2006/relationships/notesMaster" Target="/ppt/notesMasters/notesMaster1.xml" Id="R8c42b5bb63844340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a93b7942c9244e0d" /><Relationship Type="http://schemas.openxmlformats.org/officeDocument/2006/relationships/notesMaster" Target="/ppt/notesMasters/notesMaster1.xml" Id="Rc019bed51be246f1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71354810c0084460" /><Relationship Type="http://schemas.openxmlformats.org/officeDocument/2006/relationships/notesMaster" Target="/ppt/notesMasters/notesMaster1.xml" Id="Rf994319a5b9940bf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3bd4356e564c402a" /><Relationship Type="http://schemas.openxmlformats.org/officeDocument/2006/relationships/notesMaster" Target="/ppt/notesMasters/notesMaster1.xml" Id="R9630976a623a499a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今天這份簡報想回答一個問題：當 AI 已經能寫程式、做網站、產生圖像，人的競爭力還剩下什麼？答案不是把 AI 當成威脅，而是重新理解人的位置。AI 讓執行變快，但它也讓提問、判斷、說故事和感知細節變得更重要。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接下來我們會先看三種在 AI 時代仍然稀缺的能力，再把它轉成具體的學習方法，最後落到一個實戰場景：如何把資料整理成一份有說服力的商業簡報。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---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注意点：</a:t>
            </a:r>
          </a:p>
          <a:p xmlns:a="http://schemas.openxmlformats.org/drawingml/2006/main">
            <a:r>
              <a:t>- 重點：先建立主軸，人的價值不是消失，而是往更高階的判斷與表達移動。</a:t>
            </a:r>
          </a:p>
          <a:p xmlns:a="http://schemas.openxmlformats.org/drawingml/2006/main">
            <a:r>
              <a:t>- 畫面引導：先看標題，再看右側 AI 與企業資料流的視覺。</a:t>
            </a:r>
          </a:p>
          <a:p xmlns:a="http://schemas.openxmlformats.org/drawingml/2006/main">
            <a:r>
              <a:t>- 節奏：開場放慢，讓聽眾先接受「競爭力重新定位」這個前提。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回到本次結案競賽，簡報不是把做過的事情全部列出來，而是要說一個能被理解、被驗證、被相信的故事。好的商業故事通常從現況開始，讓聽眾知道現在發生什麼事；接著說明痛點，讓問題變得重要。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然後提出解決方法，並用 POC 或 SAP Live Demo 證明方案不是停在概念。最後用質化與量化效益收束，回答最關鍵的問題：這個方案帶來什麼價值，為什麼值得採用。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---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注意点：</a:t>
            </a:r>
          </a:p>
          <a:p xmlns:a="http://schemas.openxmlformats.org/drawingml/2006/main">
            <a:r>
              <a:t>- 重點：商業簡報要形成完整說服鏈。</a:t>
            </a:r>
          </a:p>
          <a:p xmlns:a="http://schemas.openxmlformats.org/drawingml/2006/main">
            <a:r>
              <a:t>- 畫面引導：按五步驟由左到右帶過。</a:t>
            </a:r>
          </a:p>
          <a:p xmlns:a="http://schemas.openxmlformats.org/drawingml/2006/main">
            <a:r>
              <a:t>- 補充：這張是樣張，也是整份 deck 的商業方法核心。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如果要把故事變成實際簡報架構，建議先用現況描述和痛點分析建立問題的重要性。沒有痛點，解決方案就沒有重量；沒有現況，痛點就缺少背景。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接著把解決方法和 SAP Live Demo 放在一起，讓評審看到方案如何落地。最後一定要做效益評估，質化效益說明改善了什麼體驗或流程，量化效益則讓價值可以被比較、被衡量。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---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注意点：</a:t>
            </a:r>
          </a:p>
          <a:p xmlns:a="http://schemas.openxmlformats.org/drawingml/2006/main">
            <a:r>
              <a:t>- 重點：架構順序要服務說服，不只是目錄。</a:t>
            </a:r>
          </a:p>
          <a:p xmlns:a="http://schemas.openxmlformats.org/drawingml/2006/main">
            <a:r>
              <a:t>- 畫面引導：從左側問題建立走到右側效益衡量。</a:t>
            </a:r>
          </a:p>
          <a:p xmlns:a="http://schemas.openxmlformats.org/drawingml/2006/main">
            <a:r>
              <a:t>- 補充：提醒 Demo 要服務痛點，不是為了展示功能而展示。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最後我們把前面的能力落到 Codex 的使用流程。第一步是提供資料，第二步是在 Codex 裡追問與釐清，第三步產出簡報大綱，第四步持續修改大綱，讓故事線更清楚。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完成大綱後，可以依需求選擇兩種產出。純圖片簡報適合追求設計感和視覺衝擊，像這份 SAP 風格簡報；可編輯文字的簡報則適合需要頻繁修改內容的場景。重點不是工具本身，而是用提問、故事和判斷，把資料變成能推動決策的表達。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---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注意点：</a:t>
            </a:r>
          </a:p>
          <a:p xmlns:a="http://schemas.openxmlformats.org/drawingml/2006/main">
            <a:r>
              <a:t>- 重點：Codex 是協作夥伴，真正的核心仍是提問與故事。</a:t>
            </a:r>
          </a:p>
          <a:p xmlns:a="http://schemas.openxmlformats.org/drawingml/2006/main">
            <a:r>
              <a:t>- 畫面引導：依流程箭頭從資料走到兩種簡報輸出。</a:t>
            </a:r>
          </a:p>
          <a:p xmlns:a="http://schemas.openxmlformats.org/drawingml/2006/main">
            <a:r>
              <a:t>- 節奏：結尾收在「任何科系都能在 AI 時代找到出路」。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AI 最直接的影響，是把很多原本需要技術門檻的工作變得可被自然語言啟動。以前要會寫程式才做得出網站，現在只要能清楚描述需求，就能讓 AI 協助完成第一版。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所以真正的差異不再只是「會不會操作工具」，而是能不能定義問題、判斷結果、說清楚價值。會用 AI 的人，會把 AI 變成槓桿；只害怕 AI 的人，反而會被更會使用工具的人拉開距離。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---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注意点：</a:t>
            </a:r>
          </a:p>
          <a:p xmlns:a="http://schemas.openxmlformats.org/drawingml/2006/main">
            <a:r>
              <a:t>- 重點：AI 降低執行門檻，但提高了問題定義與判斷的價值。</a:t>
            </a:r>
          </a:p>
          <a:p xmlns:a="http://schemas.openxmlformats.org/drawingml/2006/main">
            <a:r>
              <a:t>- 畫面引導：對照自動化任務與人類判斷兩個區塊。</a:t>
            </a:r>
          </a:p>
          <a:p xmlns:a="http://schemas.openxmlformats.org/drawingml/2006/main">
            <a:r>
              <a:t>- 補充：可用「寫程式、做簡報、整理資料」作為日常例子。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黃仁勳談到優秀記者時，特別強調一件事：好問題不只是事前準備很多題目，而是能留在當下。真正厲害的人會一邊聽受訪者說話，一邊判斷哪些資訊對觀眾重要，並即時追問。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這其實就是 AI 時代非常關鍵的能力。因為 AI 可以回答問題，但問題的品質、脈絡與方向仍然由人決定。越能提出精準、連續、能挖出核心的問題，就越能把 AI 或他人的知識轉成有價值的洞察。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---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注意点：</a:t>
            </a:r>
          </a:p>
          <a:p xmlns:a="http://schemas.openxmlformats.org/drawingml/2006/main">
            <a:r>
              <a:t>- 重點：提問不是清單，而是即時聆聽、判斷與追問。</a:t>
            </a:r>
          </a:p>
          <a:p xmlns:a="http://schemas.openxmlformats.org/drawingml/2006/main">
            <a:r>
              <a:t>- 畫面引導：用節點或對話線條說明多方資訊同步處理。</a:t>
            </a:r>
          </a:p>
          <a:p xmlns:a="http://schemas.openxmlformats.org/drawingml/2006/main">
            <a:r>
              <a:t>- 節奏：可停一下問聽眾：「你平常問 AI 的問題，是指令還是對話？」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商業溝通最常見的問題，是把資料全部放上來，卻沒有讓聽眾知道為什麼重要。說故事的能力，就是把現況、原因、影響和下一步串成一條清楚的路徑。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在 AI 時代，資訊變得更多，故事反而更重要。因為受眾需要的不是更多片段，而是能幫他們做判斷的脈絡。能把複雜問題講清楚的人，就能讓價值被理解、被記住，也更容易推動決策。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---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注意点：</a:t>
            </a:r>
          </a:p>
          <a:p xmlns:a="http://schemas.openxmlformats.org/drawingml/2006/main">
            <a:r>
              <a:t>- 重點：故事不是包裝，而是幫受眾建立判斷順序。</a:t>
            </a:r>
          </a:p>
          <a:p xmlns:a="http://schemas.openxmlformats.org/drawingml/2006/main">
            <a:r>
              <a:t>- 畫面引導：從資料點走向決策路徑，說明資訊如何變成行動。</a:t>
            </a:r>
          </a:p>
          <a:p xmlns:a="http://schemas.openxmlformats.org/drawingml/2006/main">
            <a:r>
              <a:t>- 補充：連到後面的商業簡報架構。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當 AI 可以大量產生接近完美的文字、圖像與設計，完美本身會變得更不稀缺。反而是細節、情感、脈絡和不完美之美，會成為人類辨識價值的地方。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黃仁勳提到侘寂，意思不是刻意做得粗糙，而是能看見不完美背後的真實感。未來真正有差異的作品，可能不是最平滑的，而是最能讓人感覺到判斷、品味與情境的。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---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注意点：</a:t>
            </a:r>
          </a:p>
          <a:p xmlns:a="http://schemas.openxmlformats.org/drawingml/2006/main">
            <a:r>
              <a:t>- 重點：AI 讓「完美」普及，人的品味與感知更稀缺。</a:t>
            </a:r>
          </a:p>
          <a:p xmlns:a="http://schemas.openxmlformats.org/drawingml/2006/main">
            <a:r>
              <a:t>- 畫面引導：注意完美數位介面與被標出的細節差異。</a:t>
            </a:r>
          </a:p>
          <a:p xmlns:a="http://schemas.openxmlformats.org/drawingml/2006/main">
            <a:r>
              <a:t>- 補充：可提醒聽眾，這也適用於簡報設計與商業提案。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如果把前面的三種能力轉成練習方法，可以整理成三個方向：學會和 AI 溝通、分辨任務和目的、成為某個領域的 AI 專家。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這三件事不是互相獨立的。會和 AI 溝通，代表能把想法說清楚；能分辨任務和目的，代表知道哪些事情該交給工具，哪些判斷必須由人負責；成為領域 AI 專家，則是把工具真正放進自己的專業裡。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---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注意点：</a:t>
            </a:r>
          </a:p>
          <a:p xmlns:a="http://schemas.openxmlformats.org/drawingml/2006/main">
            <a:r>
              <a:t>- 重點：三個方向是能力養成的框架，不只是工具教學。</a:t>
            </a:r>
          </a:p>
          <a:p xmlns:a="http://schemas.openxmlformats.org/drawingml/2006/main">
            <a:r>
              <a:t>- 畫面引導：依序說明三個支柱，最後合回「競爭力」。</a:t>
            </a:r>
          </a:p>
          <a:p xmlns:a="http://schemas.openxmlformats.org/drawingml/2006/main">
            <a:r>
              <a:t>- 節奏：這張是轉場，速度可以比前面快一點。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和 AI 溝通的第一步，是練習把複雜想法說清楚。不要只問「幫我做一份簡報」，而是描述對象、目的、限制、風格和希望產出的結果。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更重要的是，把 AI 的回覆當成下一輪思考的材料。觀察哪裡不準、哪裡太空泛、哪裡沒有抓到重點，再修正問題。這個過程本身就在訓練邏輯、表達和判斷。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---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注意点：</a:t>
            </a:r>
          </a:p>
          <a:p xmlns:a="http://schemas.openxmlformats.org/drawingml/2006/main">
            <a:r>
              <a:t>- 重點：Prompt 不是一次完成，而是迭代修正。</a:t>
            </a:r>
          </a:p>
          <a:p xmlns:a="http://schemas.openxmlformats.org/drawingml/2006/main">
            <a:r>
              <a:t>- 畫面引導：從輸入、輸出到修正循環，帶出練習方式。</a:t>
            </a:r>
          </a:p>
          <a:p xmlns:a="http://schemas.openxmlformats.org/drawingml/2006/main">
            <a:r>
              <a:t>- 補充：可現場舉例，加入受眾、目標、限制會讓輸出明顯改善。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黃仁勳用放射科醫師做例子：讀影像是一個任務，AI 可以協助甚至自動化；但診斷疾病、理解病患狀況、幫助病患康復，這才是目的。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這個差別非常重要。當我們面對任何工作，都可以先問：「我真正想解決的是什麼問題？AI 能幫我處理哪些重複、瑣碎、耗時的步驟？」把任務交給 AI，不是降低標準，而是讓人有更多時間處理更有難度的目標。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---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注意点：</a:t>
            </a:r>
          </a:p>
          <a:p xmlns:a="http://schemas.openxmlformats.org/drawingml/2006/main">
            <a:r>
              <a:t>- 重點：任務可以外包給 AI，目的仍需要人的判斷與責任。</a:t>
            </a:r>
          </a:p>
          <a:p xmlns:a="http://schemas.openxmlformats.org/drawingml/2006/main">
            <a:r>
              <a:t>- 畫面引導：先看底層任務，再看上層目的。</a:t>
            </a:r>
          </a:p>
          <a:p xmlns:a="http://schemas.openxmlformats.org/drawingml/2006/main">
            <a:r>
              <a:t>- 補充：可提醒競賽簡報中也要分清「做 Demo」和「解決痛點」。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人不會單純輸給 AI，但很可能輸給更懂得把 AI 放進專業流程的人。真正的競爭力，是把自己的領域知識和 AI 工具結合起來。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所以學習 AI 不應該停在「玩工具」，而是要問它能怎麼加速我的學習、放大我的專業、幫我驗證想法。當 AI 成為協作夥伴，熱情和專業就會變得更容易被實作出來。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---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注意点：</a:t>
            </a:r>
          </a:p>
          <a:p xmlns:a="http://schemas.openxmlformats.org/drawingml/2006/main">
            <a:r>
              <a:t>- 重點：AI 專家不是只懂 AI，而是懂領域加 AI。</a:t>
            </a:r>
          </a:p>
          <a:p xmlns:a="http://schemas.openxmlformats.org/drawingml/2006/main">
            <a:r>
              <a:t>- 畫面引導：用人與 AI copilot 共同操作知識網的概念說明。</a:t>
            </a:r>
          </a:p>
          <a:p xmlns:a="http://schemas.openxmlformats.org/drawingml/2006/main">
            <a:r>
              <a:t>- 節奏：語氣可以更行動導向，帶到後面的簡報實戰。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d814e8e3fb45e2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b0834a298c454f18" /><Relationship Type="http://schemas.openxmlformats.org/officeDocument/2006/relationships/slideLayout" Target="/ppt/slideLayouts/slideLayout1.xml" Id="R40caacaf308342ac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caacaf308342ac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1c2f7da53453d" /><Relationship Type="http://schemas.openxmlformats.org/officeDocument/2006/relationships/notesSlide" Target="/ppt/notesSlides/notesSlide1.xml" Id="R3c8a0948e55f4894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69d83b0ef451c" /><Relationship Type="http://schemas.openxmlformats.org/officeDocument/2006/relationships/notesSlide" Target="/ppt/notesSlides/notesSlide10.xml" Id="R558065b87a334715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e747377c244b0c" /><Relationship Type="http://schemas.openxmlformats.org/officeDocument/2006/relationships/chart" Target="/ppt/slides/charts/chart1.xml" Id="R503b7bc934034b89" /><Relationship Type="http://schemas.openxmlformats.org/officeDocument/2006/relationships/notesSlide" Target="/ppt/notesSlides/notesSlide11.xml" Id="R46b69f63a1d64c83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e5a04c5bb4ee1" /><Relationship Type="http://schemas.openxmlformats.org/officeDocument/2006/relationships/notesSlide" Target="/ppt/notesSlides/notesSlide12.xml" Id="R05ab86dfcb034d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c72272e8d4130" /><Relationship Type="http://schemas.openxmlformats.org/officeDocument/2006/relationships/notesSlide" Target="/ppt/notesSlides/notesSlide2.xml" Id="R5f0b0362101c44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23a11ca5e405b" /><Relationship Type="http://schemas.openxmlformats.org/officeDocument/2006/relationships/notesSlide" Target="/ppt/notesSlides/notesSlide3.xml" Id="R717519c9080a42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b14d2c3e2945e3" /><Relationship Type="http://schemas.openxmlformats.org/officeDocument/2006/relationships/notesSlide" Target="/ppt/notesSlides/notesSlide4.xml" Id="R4e1716547ef940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27e5873914407" /><Relationship Type="http://schemas.openxmlformats.org/officeDocument/2006/relationships/notesSlide" Target="/ppt/notesSlides/notesSlide5.xml" Id="R6d7ae16b323d4d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81f5954934609" /><Relationship Type="http://schemas.openxmlformats.org/officeDocument/2006/relationships/notesSlide" Target="/ppt/notesSlides/notesSlide6.xml" Id="R4e363fdd5e7f41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17024259c94ee2" /><Relationship Type="http://schemas.openxmlformats.org/officeDocument/2006/relationships/notesSlide" Target="/ppt/notesSlides/notesSlide7.xml" Id="Rb89f279d01b7473e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40e2b85464fe0" /><Relationship Type="http://schemas.openxmlformats.org/officeDocument/2006/relationships/notesSlide" Target="/ppt/notesSlides/notesSlide8.xml" Id="Re934c2d0ef614715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87a58ce0fe4046" /><Relationship Type="http://schemas.openxmlformats.org/officeDocument/2006/relationships/notesSlide" Target="/ppt/notesSlides/notesSlide9.xml" Id="R122af7dc28964d2b" /></Relationships>
</file>

<file path=ppt/slides/charts/chart1.xml><?xml version="1.0" encoding="utf-8"?>
<c:chartSpace xmlns:c="http://schemas.openxmlformats.org/drawingml/2006/chart">
  <c:lang val="en-US"/>
  <c:chart>
    <c:plotArea>
      <c:barChart>
        <c:barDir val="col"/>
        <c:grouping val="clustered"/>
        <c:varyColors val="0"/>
        <c:ser>
          <c:idx val="0"/>
          <c:order val="0"/>
          <c:tx>
            <c:v>改善幅度</c:v>
          </c:tx>
          <c:spPr>
            <a:solidFill xmlns:a="http://schemas.openxmlformats.org/drawingml/2006/main">
              <a:srgbClr val="00B8F5"/>
            </a:solidFill>
          </c:spPr>
          <c:dLbls/>
          <c:cat>
            <c:strLit>
              <c:ptCount val="3"/>
              <c:pt idx="0">
                <c:v>時間</c:v>
              </c:pt>
              <c:pt idx="1">
                <c:v>成本</c:v>
              </c:pt>
              <c:pt idx="2">
                <c:v>效率</c:v>
              </c:pt>
            </c:strLit>
          </c:cat>
          <c:val>
            <c:numLit>
              <c:formatCode>General</c:formatCode>
              <c:ptCount val="3"/>
              <c:pt idx="0">
                <c:v>28</c:v>
              </c:pt>
              <c:pt idx="1">
                <c:v>22</c:v>
              </c:pt>
              <c:pt idx="2">
                <c:v>36</c:v>
              </c:pt>
            </c:numLit>
          </c:val>
        </c:ser>
        <c:dLbls>
          <c:txPr>
            <a:bodyPr xmlns:a="http://schemas.openxmlformats.org/drawingml/2006/main" anchorCtr="1"/>
            <a:lstStyle xmlns:a="http://schemas.openxmlformats.org/drawingml/2006/main"/>
            <a:p xmlns:a="http://schemas.openxmlformats.org/drawingml/2006/main">
              <a:pPr>
                <a:defRPr sz="900" b="1">
                  <a:solidFill>
                    <a:srgbClr val="071B52"/>
                  </a:solidFill>
                </a:defRPr>
              </a:pPr>
            </a:p>
          </c:txPr>
          <c:dLblPos val="outEnd"/>
          <c:showVal val="1"/>
        </c:dLbls>
        <c:gapWidth val="50"/>
        <c:axId val="48650112"/>
        <c:axId val="48672768"/>
      </c:bar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9525">
            <a:solidFill>
              <a:srgbClr val="D4D4D4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>
                <a:solidFill>
                  <a:srgbClr val="666666"/>
                </a:solidFill>
              </a:defRPr>
            </a:pPr>
          </a:p>
        </c:txPr>
        <c:crossAx val="48672768"/>
        <c:crosses val="autoZero"/>
        <c:lblAlgn val="ctr"/>
        <c:lblOffset val="100"/>
        <c:noMultiLvlLbl val="0"/>
      </c:catAx>
      <c:valAx>
        <c:axId val="48672768"/>
        <c:scaling>
          <c:orientation val="minMax"/>
        </c:scaling>
        <c:delete val="1"/>
        <c:axPos val="l"/>
        <c:numFmt formatCode="General"/>
        <c:majorTickMark val="none"/>
        <c:minorTickMark val="none"/>
        <c:spPr>
          <a:ln xmlns:a="http://schemas.openxmlformats.org/drawingml/2006/main" w="9525">
            <a:solidFill>
              <a:srgbClr val="D4D4D4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>
                <a:solidFill>
                  <a:srgbClr val="666666"/>
                </a:solidFill>
              </a:defRPr>
            </a:pPr>
          </a:p>
        </c:txPr>
        <c:crossAx val="48650112"/>
        <c:crosses val="autoZero"/>
        <c:crossBetween val="between"/>
      </c:valAx>
      <c:spPr>
        <a:solidFill xmlns:a="http://schemas.openxmlformats.org/drawingml/2006/main">
          <a:srgbClr val="000000">
            <a:alpha val="0"/>
          </a:srgbClr>
        </a:solidFill>
      </c:spPr>
    </c:plotArea>
    <c:plotVisOnly val="1"/>
  </c:chart>
  <c:spPr>
    <a:solidFill xmlns:a="http://schemas.openxmlformats.org/drawingml/2006/main">
      <a:srgbClr val="000000">
        <a:alpha val="0"/>
      </a:srgbClr>
    </a:solidFill>
  </c:spPr>
</c:chartSpace>
</file>

<file path=ppt/slides/slide1.xml><?xml version="1.0" encoding="utf-8"?>
<p:sld xmlns:p="http://schemas.openxmlformats.org/presentationml/2006/main">
  <p:cSld>
    <p:bg>
      <p:bgPr>
        <a:gradFill xmlns:a="http://schemas.openxmlformats.org/drawingml/2006/main">
          <a:gsLst>
            <a:gs pos="0">
              <a:srgbClr val="020817"/>
            </a:gs>
            <a:gs pos="48000">
              <a:srgbClr val="071B52"/>
            </a:gs>
            <a:gs pos="100000">
              <a:srgbClr val="0064D9"/>
            </a:gs>
          </a:gsLst>
          <a:lin ang="2700000"/>
        </a:gra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109A2998-46BD-4FF9-8024-2030777DDE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0">
                <a:srgbClr val="071B52">
                  <a:alpha val="98000"/>
                </a:srgbClr>
              </a:gs>
              <a:gs pos="20000">
                <a:srgbClr val="0B2A6F">
                  <a:alpha val="60000"/>
                </a:srgbClr>
              </a:gs>
              <a:gs pos="55000">
                <a:srgbClr val="FFFFFF">
                  <a:alpha val="0"/>
                </a:srgbClr>
              </a:gs>
            </a:gsLst>
            <a:lin ang="5400000"/>
          </a:gra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9E66C5E-E174-4751-AEB5-8F9192E058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39250" y="0"/>
            <a:ext cx="2952750" cy="6858000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0">
                <a:srgbClr val="00B8F5">
                  <a:alpha val="38000"/>
                </a:srgbClr>
              </a:gs>
              <a:gs pos="100000">
                <a:srgbClr val="FFFFFF">
                  <a:alpha val="0"/>
                </a:srgbClr>
              </a:gs>
            </a:gsLst>
            <a:lin ang="16200000"/>
          </a:gra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0ACBEF1-0B3F-450A-BAE6-DC4FF34BB2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115050"/>
            <a:ext cx="5715000" cy="-66675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583CFA4-F6F6-4C6E-BEDC-3142E308E3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6115050"/>
            <a:ext cx="5715000" cy="-69532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B8F5">
                <a:alpha val="2600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0F613BF-BFE9-44D0-8CE8-C5E6FE70C3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62150" y="6115050"/>
            <a:ext cx="5715000" cy="-72390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F1FE1D2-B56F-4E6F-9C25-5A7E50C5A3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05100" y="6115050"/>
            <a:ext cx="5715000" cy="-75247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B8F5">
                <a:alpha val="2600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6F3CD44-B3DE-4829-B5D7-1886576350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48050" y="6115050"/>
            <a:ext cx="5715000" cy="-78105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E13FAF5-4A71-4133-9D3D-D7A38EDBE7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0" y="6115050"/>
            <a:ext cx="5715000" cy="-80962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B8F5">
                <a:alpha val="2600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82F23C7-977E-4344-9729-E918B2E7C6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33950" y="6115050"/>
            <a:ext cx="5715000" cy="-83820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23E3C53-1825-4076-9C68-2E1CBAC007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76900" y="6115050"/>
            <a:ext cx="5715000" cy="-86677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B8F5">
                <a:alpha val="2600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960A7CE-3F57-4BDF-92A3-AD4715D14C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6115050"/>
            <a:ext cx="5715000" cy="-89535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306A14A-333D-4FF1-B87D-0CD1B9D6C2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134100"/>
            <a:ext cx="12192000" cy="723900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0">
                <a:srgbClr val="071B52">
                  <a:alpha val="78000"/>
                </a:srgbClr>
              </a:gs>
              <a:gs pos="55000">
                <a:srgbClr val="0064D9">
                  <a:alpha val="20000"/>
                </a:srgbClr>
              </a:gs>
              <a:gs pos="100000">
                <a:srgbClr val="14D7C6">
                  <a:alpha val="24000"/>
                </a:srgbClr>
              </a:gs>
            </a:gsLst>
            <a:lin ang="5400000"/>
          </a:gradFill>
          <a:ln xmlns:a="http://schemas.openxmlformats.org/drawingml/2006/main" w="0">
            <a:noFill/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1FB8247-19DD-4E1C-90CF-29A77E1BE9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438150"/>
            <a:ext cx="1066800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4050" b="1">
                <a:solidFill>
                  <a:srgbClr val="FFFFFF"/>
                </a:solidFill>
              </a:defRPr>
            </a:pPr>
            <a:r>
              <a:rPr sz="4050" b="1">
                <a:solidFill>
                  <a:srgbClr val="FFFFFF"/>
                </a:solidFill>
              </a:rPr>
              <a:t>AI時代真正稀缺的能力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89D6F78-82CC-45BB-B0B7-4345CC1790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238250"/>
            <a:ext cx="4953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B8F5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8769ED0-BF87-42C3-AAD9-7A9689B230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1352550"/>
            <a:ext cx="59055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950" b="1">
                <a:solidFill>
                  <a:srgbClr val="DFF7FF"/>
                </a:solidFill>
              </a:defRPr>
            </a:pPr>
            <a:r>
              <a:rPr sz="1950" b="1">
                <a:solidFill>
                  <a:srgbClr val="DFF7FF"/>
                </a:solidFill>
              </a:rPr>
              <a:t>從提問、說故事到商業簡報實戰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CBD3951-7F01-4A78-BD53-65247AE8D8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352675"/>
            <a:ext cx="171450" cy="1714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B8F5"/>
          </a:solidFill>
          <a:ln xmlns:a="http://schemas.openxmlformats.org/drawingml/2006/main" w="0">
            <a:solidFill>
              <a:srgbClr val="00B8F5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5D11045-CD5D-4216-9E1F-2ACB62E97B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2305050"/>
            <a:ext cx="58102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FFFFF"/>
                </a:solidFill>
              </a:defRPr>
            </a:pPr>
            <a:r>
              <a:rPr sz="1650" b="1">
                <a:solidFill>
                  <a:srgbClr val="FFFFFF"/>
                </a:solidFill>
              </a:rPr>
              <a:t>提問：看見真正問題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1118BBD-0CC0-4537-80AF-E2ED3120A4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095625"/>
            <a:ext cx="171450" cy="1714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B8F5"/>
          </a:solidFill>
          <a:ln xmlns:a="http://schemas.openxmlformats.org/drawingml/2006/main" w="0">
            <a:solidFill>
              <a:srgbClr val="00B8F5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77F7A4CD-7D89-442D-8117-A146AC788D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3048000"/>
            <a:ext cx="58102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FFFFF"/>
                </a:solidFill>
              </a:defRPr>
            </a:pPr>
            <a:r>
              <a:rPr sz="1650" b="1">
                <a:solidFill>
                  <a:srgbClr val="FFFFFF"/>
                </a:solidFill>
              </a:rPr>
              <a:t>說故事：讓價值被理解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8F99B179-17D1-489D-B845-7589F9FCF8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838575"/>
            <a:ext cx="171450" cy="1714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4D7C6"/>
          </a:solidFill>
          <a:ln xmlns:a="http://schemas.openxmlformats.org/drawingml/2006/main" w="0">
            <a:solidFill>
              <a:srgbClr val="14D7C6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2E6721A2-2A1C-4D86-A0BF-1D8002F1F1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3790950"/>
            <a:ext cx="58102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FFFFF"/>
                </a:solidFill>
              </a:defRPr>
            </a:pPr>
            <a:r>
              <a:rPr sz="1650" b="1">
                <a:solidFill>
                  <a:srgbClr val="FFFFFF"/>
                </a:solidFill>
              </a:rPr>
              <a:t>感知不完美：保留人的品味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FBEB3388-E969-4758-960E-CC9E55EB13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86650" y="2247900"/>
            <a:ext cx="1790700" cy="1790700"/>
          </a:xfrm>
          <a:prstGeom xmlns:a="http://schemas.openxmlformats.org/drawingml/2006/main" prst="ellipse">
            <a:avLst/>
          </a:prstGeom>
          <a:gradFill xmlns:a="http://schemas.openxmlformats.org/drawingml/2006/main">
            <a:gsLst>
              <a:gs pos="0">
                <a:srgbClr val="00B8F5"/>
              </a:gs>
              <a:gs pos="58000">
                <a:srgbClr val="0064D9"/>
              </a:gs>
              <a:gs pos="100000">
                <a:srgbClr val="071B52"/>
              </a:gs>
            </a:gsLst>
            <a:path path="shape"/>
          </a:gradFill>
          <a:ln xmlns:a="http://schemas.openxmlformats.org/drawingml/2006/main" w="9525">
            <a:solidFill>
              <a:srgbClr val="B7DAFF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7"/>
          <a:fontRef xmlns:a="http://schemas.openxmlformats.org/drawingml/2006/main" idx="major"/>
        </p:style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4050" b="1">
                <a:solidFill>
                  <a:srgbClr val="FFFFFF"/>
                </a:solidFill>
              </a:defRPr>
            </a:pPr>
            <a:r>
              <a:rPr sz="4050" b="1">
                <a:solidFill>
                  <a:srgbClr val="FFFFFF"/>
                </a:solidFill>
              </a:rPr>
              <a:t>AI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E8E51DFC-671D-4E7B-B42B-45B8F2089B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0" y="1695450"/>
            <a:ext cx="1238250" cy="514350"/>
          </a:xfrm>
          <a:prstGeom xmlns:a="http://schemas.openxmlformats.org/drawingml/2006/main" prst="roundRect">
            <a:avLst>
              <a:gd name="adj" fmla="val 33333"/>
            </a:avLst>
          </a:prstGeom>
          <a:solidFill xmlns:a="http://schemas.openxmlformats.org/drawingml/2006/main">
            <a:srgbClr val="FFFFFF">
              <a:alpha val="14000"/>
            </a:srgbClr>
          </a:solidFill>
          <a:ln xmlns:a="http://schemas.openxmlformats.org/drawingml/2006/main" w="13335">
            <a:solidFill>
              <a:srgbClr val="00B8F5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FFFFFF"/>
                </a:solidFill>
              </a:defRPr>
            </a:pPr>
            <a:r>
              <a:rPr sz="1800" b="1">
                <a:solidFill>
                  <a:srgbClr val="FFFFFF"/>
                </a:solidFill>
              </a:rPr>
              <a:t>提問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0C47BCED-268D-4FD7-AA45-DE2BFA1E75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82150" y="1962150"/>
            <a:ext cx="1238250" cy="514350"/>
          </a:xfrm>
          <a:prstGeom xmlns:a="http://schemas.openxmlformats.org/drawingml/2006/main" prst="roundRect">
            <a:avLst>
              <a:gd name="adj" fmla="val 33333"/>
            </a:avLst>
          </a:prstGeom>
          <a:solidFill xmlns:a="http://schemas.openxmlformats.org/drawingml/2006/main">
            <a:srgbClr val="FFFFFF">
              <a:alpha val="14000"/>
            </a:srgbClr>
          </a:solidFill>
          <a:ln xmlns:a="http://schemas.openxmlformats.org/drawingml/2006/main" w="13335">
            <a:solidFill>
              <a:srgbClr val="00B8F5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FFFFFF"/>
                </a:solidFill>
              </a:defRPr>
            </a:pPr>
            <a:r>
              <a:rPr sz="1800" b="1">
                <a:solidFill>
                  <a:srgbClr val="FFFFFF"/>
                </a:solidFill>
              </a:rPr>
              <a:t>故事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7F991626-8CC2-4D45-9555-10CD1B0385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4552950"/>
            <a:ext cx="1238250" cy="514350"/>
          </a:xfrm>
          <a:prstGeom xmlns:a="http://schemas.openxmlformats.org/drawingml/2006/main" prst="roundRect">
            <a:avLst>
              <a:gd name="adj" fmla="val 33333"/>
            </a:avLst>
          </a:prstGeom>
          <a:solidFill xmlns:a="http://schemas.openxmlformats.org/drawingml/2006/main">
            <a:srgbClr val="FFFFFF">
              <a:alpha val="14000"/>
            </a:srgbClr>
          </a:solidFill>
          <a:ln xmlns:a="http://schemas.openxmlformats.org/drawingml/2006/main" w="13335">
            <a:solidFill>
              <a:srgbClr val="00B8F5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FFFFFF"/>
                </a:solidFill>
              </a:defRPr>
            </a:pPr>
            <a:r>
              <a:rPr sz="1800" b="1">
                <a:solidFill>
                  <a:srgbClr val="FFFFFF"/>
                </a:solidFill>
              </a:rPr>
              <a:t>判斷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F6966EA0-6077-462F-A37A-24BF6FF5D4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44050" y="4610100"/>
            <a:ext cx="1238250" cy="514350"/>
          </a:xfrm>
          <a:prstGeom xmlns:a="http://schemas.openxmlformats.org/drawingml/2006/main" prst="roundRect">
            <a:avLst>
              <a:gd name="adj" fmla="val 33333"/>
            </a:avLst>
          </a:prstGeom>
          <a:solidFill xmlns:a="http://schemas.openxmlformats.org/drawingml/2006/main">
            <a:srgbClr val="FFFFFF">
              <a:alpha val="14000"/>
            </a:srgbClr>
          </a:solidFill>
          <a:ln xmlns:a="http://schemas.openxmlformats.org/drawingml/2006/main" w="13335">
            <a:solidFill>
              <a:srgbClr val="00B8F5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FFFFFF"/>
                </a:solidFill>
              </a:defRPr>
            </a:pPr>
            <a:r>
              <a:rPr sz="1800" b="1">
                <a:solidFill>
                  <a:srgbClr val="FFFFFF"/>
                </a:solidFill>
              </a:rPr>
              <a:t>品味</a:t>
            </a:r>
          </a:p>
        </p:txBody>
      </p:sp>
    </p:spTree>
    <p:extLst>
      <p:ext uri="{BB962C8B-B14F-4D97-AF65-F5344CB8AC3E}">
        <p14:creationId xmlns:p14="http://schemas.microsoft.com/office/powerpoint/2010/main" val="77851996"/>
      </p:ext>
    </p:extLst>
  </p:cSld>
</p:sld>
</file>

<file path=ppt/slides/slide10.xml><?xml version="1.0" encoding="utf-8"?>
<p:sld xmlns:p="http://schemas.openxmlformats.org/presentationml/2006/main">
  <p:cSld>
    <p:bg>
      <p:bgPr>
        <a:gradFill xmlns:a="http://schemas.openxmlformats.org/drawingml/2006/main">
          <a:gsLst>
            <a:gs pos="0">
              <a:srgbClr val="FFFFFF"/>
            </a:gs>
            <a:gs pos="45000">
              <a:srgbClr val="F3FAFF"/>
            </a:gs>
            <a:gs pos="100000">
              <a:srgbClr val="DDF6FF"/>
            </a:gs>
          </a:gsLst>
          <a:lin ang="0"/>
        </a:gra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99306C0-4C2D-41C8-9A7B-72CC77BA25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0">
                <a:srgbClr val="071B52">
                  <a:alpha val="98000"/>
                </a:srgbClr>
              </a:gs>
              <a:gs pos="20000">
                <a:srgbClr val="0B2A6F">
                  <a:alpha val="60000"/>
                </a:srgbClr>
              </a:gs>
              <a:gs pos="55000">
                <a:srgbClr val="FFFFFF">
                  <a:alpha val="0"/>
                </a:srgbClr>
              </a:gs>
            </a:gsLst>
            <a:lin ang="5400000"/>
          </a:gra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797D3C8-FD44-48DC-AED3-23077153D3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39250" y="0"/>
            <a:ext cx="2952750" cy="6858000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0">
                <a:srgbClr val="00B8F5">
                  <a:alpha val="38000"/>
                </a:srgbClr>
              </a:gs>
              <a:gs pos="100000">
                <a:srgbClr val="FFFFFF">
                  <a:alpha val="0"/>
                </a:srgbClr>
              </a:gs>
            </a:gsLst>
            <a:lin ang="16200000"/>
          </a:gra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80CEBF8-E6F9-4A12-AFA9-A4EAF59C77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115050"/>
            <a:ext cx="5715000" cy="-66675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E1A687B-7E0B-40A5-9742-FD9889ACA2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6115050"/>
            <a:ext cx="5715000" cy="-69532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B8F5">
                <a:alpha val="2600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0BE4991-1661-4B00-98D1-811F862E64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62150" y="6115050"/>
            <a:ext cx="5715000" cy="-72390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1308A96-8E5A-4407-AA5E-18CB0727B6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05100" y="6115050"/>
            <a:ext cx="5715000" cy="-75247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B8F5">
                <a:alpha val="2600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39227B7-8D7D-43D0-B28F-914758DB85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48050" y="6115050"/>
            <a:ext cx="5715000" cy="-78105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4CB4DB4-E07A-4D7B-A3B3-41E5B3C697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0" y="6115050"/>
            <a:ext cx="5715000" cy="-80962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B8F5">
                <a:alpha val="2600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8809AF1-BC83-426F-8988-380905750E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33950" y="6115050"/>
            <a:ext cx="5715000" cy="-83820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1F8936A-AD86-46CE-B89E-1E26F463D4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76900" y="6115050"/>
            <a:ext cx="5715000" cy="-86677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B8F5">
                <a:alpha val="2600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B3C3AFC-82C6-44FB-B87B-28AC43EA5F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6115050"/>
            <a:ext cx="5715000" cy="-89535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3EBEE5F-575C-4621-ADBC-2A615158DA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134100"/>
            <a:ext cx="12192000" cy="723900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0">
                <a:srgbClr val="071B52">
                  <a:alpha val="78000"/>
                </a:srgbClr>
              </a:gs>
              <a:gs pos="55000">
                <a:srgbClr val="0064D9">
                  <a:alpha val="20000"/>
                </a:srgbClr>
              </a:gs>
              <a:gs pos="100000">
                <a:srgbClr val="14D7C6">
                  <a:alpha val="24000"/>
                </a:srgbClr>
              </a:gs>
            </a:gsLst>
            <a:lin ang="5400000"/>
          </a:gradFill>
          <a:ln xmlns:a="http://schemas.openxmlformats.org/drawingml/2006/main" w="0">
            <a:noFill/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2A781E4-323D-44AF-AA38-EC234587F1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438150"/>
            <a:ext cx="1066800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071B52"/>
                </a:solidFill>
              </a:defRPr>
            </a:pPr>
            <a:r>
              <a:rPr sz="3150" b="1">
                <a:solidFill>
                  <a:srgbClr val="071B52"/>
                </a:solidFill>
              </a:rPr>
              <a:t>商業簡報要說一個好故事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C2A4E7E-5009-4502-832B-7C22AA2BF5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066800"/>
            <a:ext cx="4953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B8F5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53EBC4A-5A0A-4CBB-A24E-DA41D45A3D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400300"/>
            <a:ext cx="1809750" cy="2038350"/>
          </a:xfrm>
          <a:prstGeom xmlns:a="http://schemas.openxmlformats.org/drawingml/2006/main" prst="roundRect">
            <a:avLst>
              <a:gd name="adj" fmla="val 9474"/>
            </a:avLst>
          </a:prstGeom>
          <a:gradFill xmlns:a="http://schemas.openxmlformats.org/drawingml/2006/main">
            <a:gsLst>
              <a:gs pos="0">
                <a:srgbClr val="FFFFFF"/>
              </a:gs>
              <a:gs pos="100000">
                <a:srgbClr val="EAF6FF"/>
              </a:gs>
            </a:gsLst>
            <a:lin ang="8700000"/>
          </a:gradFill>
          <a:ln xmlns:a="http://schemas.openxmlformats.org/drawingml/2006/main" w="11430">
            <a:solidFill>
              <a:srgbClr val="B7DAFF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A4C467C-D42E-4111-9456-D14C9BCED5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571750"/>
            <a:ext cx="590550" cy="3238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0064D9"/>
          </a:solidFill>
          <a:ln xmlns:a="http://schemas.openxmlformats.org/drawingml/2006/main" w="9525">
            <a:solidFill>
              <a:srgbClr val="FFFFFF">
                <a:alpha val="5000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FFFFF"/>
                </a:solidFill>
              </a:defRPr>
            </a:pPr>
            <a:r>
              <a:rPr sz="1350" b="1">
                <a:solidFill>
                  <a:srgbClr val="FFFFFF"/>
                </a:solidFill>
              </a:rPr>
              <a:t>01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8F97599C-9A8B-4775-AEA0-9CC0244ECD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3067050"/>
            <a:ext cx="13144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950" b="1">
                <a:solidFill>
                  <a:srgbClr val="071B52"/>
                </a:solidFill>
              </a:defRPr>
            </a:pPr>
            <a:r>
              <a:rPr sz="1950" b="1">
                <a:solidFill>
                  <a:srgbClr val="071B52"/>
                </a:solidFill>
              </a:rPr>
              <a:t>現況描述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B73AF27E-8B2E-4FBF-BCCF-ED5991E1DD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3543300"/>
            <a:ext cx="127635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0">
                <a:solidFill>
                  <a:srgbClr val="4E6794"/>
                </a:solidFill>
              </a:defRPr>
            </a:pPr>
            <a:r>
              <a:rPr sz="1350" b="0">
                <a:solidFill>
                  <a:srgbClr val="4E6794"/>
                </a:solidFill>
              </a:rPr>
              <a:t>現在發生什麼？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3D4F74A-B350-47D9-ABC2-E147B1BE7F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52750" y="2400300"/>
            <a:ext cx="1809750" cy="2038350"/>
          </a:xfrm>
          <a:prstGeom xmlns:a="http://schemas.openxmlformats.org/drawingml/2006/main" prst="roundRect">
            <a:avLst>
              <a:gd name="adj" fmla="val 9474"/>
            </a:avLst>
          </a:prstGeom>
          <a:gradFill xmlns:a="http://schemas.openxmlformats.org/drawingml/2006/main">
            <a:gsLst>
              <a:gs pos="0">
                <a:srgbClr val="FFFFFF"/>
              </a:gs>
              <a:gs pos="100000">
                <a:srgbClr val="EAF6FF"/>
              </a:gs>
            </a:gsLst>
            <a:lin ang="8700000"/>
          </a:gradFill>
          <a:ln xmlns:a="http://schemas.openxmlformats.org/drawingml/2006/main" w="11430">
            <a:solidFill>
              <a:srgbClr val="B7DAFF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742E8B85-7833-45DE-A547-A5674B8060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24200" y="2571750"/>
            <a:ext cx="590550" cy="3238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0064D9"/>
          </a:solidFill>
          <a:ln xmlns:a="http://schemas.openxmlformats.org/drawingml/2006/main" w="9525">
            <a:solidFill>
              <a:srgbClr val="FFFFFF">
                <a:alpha val="5000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FFFFF"/>
                </a:solidFill>
              </a:defRPr>
            </a:pPr>
            <a:r>
              <a:rPr sz="1350" b="1">
                <a:solidFill>
                  <a:srgbClr val="FFFFFF"/>
                </a:solidFill>
              </a:rPr>
              <a:t>02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462C1FA7-4BF1-412E-A40F-7A021AA2C7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00400" y="3067050"/>
            <a:ext cx="13144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950" b="1">
                <a:solidFill>
                  <a:srgbClr val="071B52"/>
                </a:solidFill>
              </a:defRPr>
            </a:pPr>
            <a:r>
              <a:rPr sz="1950" b="1">
                <a:solidFill>
                  <a:srgbClr val="071B52"/>
                </a:solidFill>
              </a:rPr>
              <a:t>痛點分析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E70A8E8B-C741-4BA3-A507-FCDB05B184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19450" y="3543300"/>
            <a:ext cx="127635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0">
                <a:solidFill>
                  <a:srgbClr val="4E6794"/>
                </a:solidFill>
              </a:defRPr>
            </a:pPr>
            <a:r>
              <a:rPr sz="1350" b="0">
                <a:solidFill>
                  <a:srgbClr val="4E6794"/>
                </a:solidFill>
              </a:rPr>
              <a:t>問題造成什麼影響？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8342B3A6-1FC9-4B81-883E-BF7219C725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19700" y="2400300"/>
            <a:ext cx="1809750" cy="2038350"/>
          </a:xfrm>
          <a:prstGeom xmlns:a="http://schemas.openxmlformats.org/drawingml/2006/main" prst="roundRect">
            <a:avLst>
              <a:gd name="adj" fmla="val 9474"/>
            </a:avLst>
          </a:prstGeom>
          <a:gradFill xmlns:a="http://schemas.openxmlformats.org/drawingml/2006/main">
            <a:gsLst>
              <a:gs pos="0">
                <a:srgbClr val="FFFFFF"/>
              </a:gs>
              <a:gs pos="100000">
                <a:srgbClr val="EAF6FF"/>
              </a:gs>
            </a:gsLst>
            <a:lin ang="8700000"/>
          </a:gradFill>
          <a:ln xmlns:a="http://schemas.openxmlformats.org/drawingml/2006/main" w="11430">
            <a:solidFill>
              <a:srgbClr val="B7DAFF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3E1D5EEC-5125-4ED3-A4B1-179C6E197B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91150" y="2571750"/>
            <a:ext cx="590550" cy="3238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0064D9"/>
          </a:solidFill>
          <a:ln xmlns:a="http://schemas.openxmlformats.org/drawingml/2006/main" w="9525">
            <a:solidFill>
              <a:srgbClr val="FFFFFF">
                <a:alpha val="5000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FFFFF"/>
                </a:solidFill>
              </a:defRPr>
            </a:pPr>
            <a:r>
              <a:rPr sz="1350" b="1">
                <a:solidFill>
                  <a:srgbClr val="FFFFFF"/>
                </a:solidFill>
              </a:rPr>
              <a:t>03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56BBDE31-BBFF-4F0A-8BA7-AB39033CED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67350" y="3067050"/>
            <a:ext cx="13144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950" b="1">
                <a:solidFill>
                  <a:srgbClr val="071B52"/>
                </a:solidFill>
              </a:defRPr>
            </a:pPr>
            <a:r>
              <a:rPr sz="1950" b="1">
                <a:solidFill>
                  <a:srgbClr val="071B52"/>
                </a:solidFill>
              </a:rPr>
              <a:t>解決方法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9C1413FD-0930-4151-97B1-0E45165942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0" y="3543300"/>
            <a:ext cx="127635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0">
                <a:solidFill>
                  <a:srgbClr val="4E6794"/>
                </a:solidFill>
              </a:defRPr>
            </a:pPr>
            <a:r>
              <a:rPr sz="1350" b="0">
                <a:solidFill>
                  <a:srgbClr val="4E6794"/>
                </a:solidFill>
              </a:rPr>
              <a:t>我們提出什麼方案？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8152A2BC-A8C4-4ED0-A4AC-DB66E91436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86650" y="2400300"/>
            <a:ext cx="1809750" cy="2038350"/>
          </a:xfrm>
          <a:prstGeom xmlns:a="http://schemas.openxmlformats.org/drawingml/2006/main" prst="roundRect">
            <a:avLst>
              <a:gd name="adj" fmla="val 9474"/>
            </a:avLst>
          </a:prstGeom>
          <a:gradFill xmlns:a="http://schemas.openxmlformats.org/drawingml/2006/main">
            <a:gsLst>
              <a:gs pos="0">
                <a:srgbClr val="FFFFFF"/>
              </a:gs>
              <a:gs pos="100000">
                <a:srgbClr val="EAF6FF"/>
              </a:gs>
            </a:gsLst>
            <a:lin ang="8700000"/>
          </a:gradFill>
          <a:ln xmlns:a="http://schemas.openxmlformats.org/drawingml/2006/main" w="11430">
            <a:solidFill>
              <a:srgbClr val="B7DAFF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C0D1B098-4F5E-4E7E-AD7D-B112C65B27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58100" y="2571750"/>
            <a:ext cx="590550" cy="3238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14D7C6"/>
          </a:solidFill>
          <a:ln xmlns:a="http://schemas.openxmlformats.org/drawingml/2006/main" w="9525">
            <a:solidFill>
              <a:srgbClr val="FFFFFF">
                <a:alpha val="5000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FFFFF"/>
                </a:solidFill>
              </a:defRPr>
            </a:pPr>
            <a:r>
              <a:rPr sz="1350" b="1">
                <a:solidFill>
                  <a:srgbClr val="FFFFFF"/>
                </a:solidFill>
              </a:rPr>
              <a:t>04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7E4E1619-0DB7-4FF8-94C4-1234BB8BF7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34300" y="3067050"/>
            <a:ext cx="13144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950" b="1">
                <a:solidFill>
                  <a:srgbClr val="071B52"/>
                </a:solidFill>
              </a:defRPr>
            </a:pPr>
            <a:r>
              <a:rPr sz="1950" b="1">
                <a:solidFill>
                  <a:srgbClr val="071B52"/>
                </a:solidFill>
              </a:rPr>
              <a:t>POC驗證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7D389498-E8F5-4612-863A-F347B93C4E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53350" y="3543300"/>
            <a:ext cx="127635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0">
                <a:solidFill>
                  <a:srgbClr val="4E6794"/>
                </a:solidFill>
              </a:defRPr>
            </a:pPr>
            <a:r>
              <a:rPr sz="1350" b="0">
                <a:solidFill>
                  <a:srgbClr val="4E6794"/>
                </a:solidFill>
              </a:rPr>
              <a:t>SAP Live Demo證明可行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D27E6AEB-9774-4084-A02E-FF607BFD31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400300"/>
            <a:ext cx="1809750" cy="2038350"/>
          </a:xfrm>
          <a:prstGeom xmlns:a="http://schemas.openxmlformats.org/drawingml/2006/main" prst="roundRect">
            <a:avLst>
              <a:gd name="adj" fmla="val 9474"/>
            </a:avLst>
          </a:prstGeom>
          <a:gradFill xmlns:a="http://schemas.openxmlformats.org/drawingml/2006/main">
            <a:gsLst>
              <a:gs pos="0">
                <a:srgbClr val="FFFFFF"/>
              </a:gs>
              <a:gs pos="100000">
                <a:srgbClr val="EAF6FF"/>
              </a:gs>
            </a:gsLst>
            <a:lin ang="8700000"/>
          </a:gradFill>
          <a:ln xmlns:a="http://schemas.openxmlformats.org/drawingml/2006/main" w="11430">
            <a:solidFill>
              <a:srgbClr val="B7DAFF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C2DAD1DA-EF9F-48EA-8BD9-22227CC865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25050" y="2571750"/>
            <a:ext cx="590550" cy="3238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0064D9"/>
          </a:solidFill>
          <a:ln xmlns:a="http://schemas.openxmlformats.org/drawingml/2006/main" w="9525">
            <a:solidFill>
              <a:srgbClr val="FFFFFF">
                <a:alpha val="5000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FFFFF"/>
                </a:solidFill>
              </a:defRPr>
            </a:pPr>
            <a:r>
              <a:rPr sz="1350" b="1">
                <a:solidFill>
                  <a:srgbClr val="FFFFFF"/>
                </a:solidFill>
              </a:rPr>
              <a:t>05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329CBE8E-423A-4E41-8CC4-9EACC8036D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01250" y="3067050"/>
            <a:ext cx="13144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950" b="1">
                <a:solidFill>
                  <a:srgbClr val="071B52"/>
                </a:solidFill>
              </a:defRPr>
            </a:pPr>
            <a:r>
              <a:rPr sz="1950" b="1">
                <a:solidFill>
                  <a:srgbClr val="071B52"/>
                </a:solidFill>
              </a:rPr>
              <a:t>效益評估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A1CCC98D-29E2-4C15-B7ED-410078C626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20300" y="3543300"/>
            <a:ext cx="127635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0">
                <a:solidFill>
                  <a:srgbClr val="4E6794"/>
                </a:solidFill>
              </a:defRPr>
            </a:pPr>
            <a:r>
              <a:rPr sz="1350" b="0">
                <a:solidFill>
                  <a:srgbClr val="4E6794"/>
                </a:solidFill>
              </a:rPr>
              <a:t>方案帶來什麼價值？</a:t>
            </a:r>
          </a:p>
        </p:txBody>
      </p:sp>
      <p:cxnSp>
        <p:nvCxnSpPr>
          <p:cNvPr id="74" name=""/>
          <p:cNvCxnSpPr>
            <a:stCxn xmlns:a="http://schemas.openxmlformats.org/drawingml/2006/main" id="15" idx="3"/>
            <a:endCxn xmlns:a="http://schemas.openxmlformats.org/drawingml/2006/main" id="19" idx="1"/>
          </p:cNvCxnSpPr>
          <p:nvPr/>
        </p:nvCxnSpPr>
        <p:spPr>
          <a:xfrm xmlns:a="http://schemas.openxmlformats.org/drawingml/2006/main">
            <a:off x="2495550" y="3419475"/>
            <a:ext cx="457200" cy="0"/>
          </a:xfrm>
          <a:prstGeom xmlns:a="http://schemas.openxmlformats.org/drawingml/2006/main" prst="straightConnector1">
            <a:avLst/>
          </a:prstGeom>
          <a:ln xmlns:a="http://schemas.openxmlformats.org/drawingml/2006/main" w="23813">
            <a:solidFill>
              <a:srgbClr val="00B8F5"/>
            </a:solidFill>
            <a:prstDash val="solid"/>
            <a:tailEnd type="arrow" w="med" len="med"/>
          </a:ln>
        </p:spPr>
      </p:cxnSp>
      <p:cxnSp>
        <p:nvCxnSpPr>
          <p:cNvPr id="75" name=""/>
          <p:cNvCxnSpPr>
            <a:stCxn xmlns:a="http://schemas.openxmlformats.org/drawingml/2006/main" id="19" idx="3"/>
            <a:endCxn xmlns:a="http://schemas.openxmlformats.org/drawingml/2006/main" id="23" idx="1"/>
          </p:cNvCxnSpPr>
          <p:nvPr/>
        </p:nvCxnSpPr>
        <p:spPr>
          <a:xfrm xmlns:a="http://schemas.openxmlformats.org/drawingml/2006/main">
            <a:off x="4762500" y="3419475"/>
            <a:ext cx="457200" cy="0"/>
          </a:xfrm>
          <a:prstGeom xmlns:a="http://schemas.openxmlformats.org/drawingml/2006/main" prst="straightConnector1">
            <a:avLst/>
          </a:prstGeom>
          <a:ln xmlns:a="http://schemas.openxmlformats.org/drawingml/2006/main" w="23813">
            <a:solidFill>
              <a:srgbClr val="00B8F5"/>
            </a:solidFill>
            <a:prstDash val="solid"/>
            <a:tailEnd type="arrow" w="med" len="med"/>
          </a:ln>
        </p:spPr>
      </p:cxnSp>
      <p:cxnSp>
        <p:nvCxnSpPr>
          <p:cNvPr id="76" name=""/>
          <p:cNvCxnSpPr>
            <a:stCxn xmlns:a="http://schemas.openxmlformats.org/drawingml/2006/main" id="23" idx="3"/>
            <a:endCxn xmlns:a="http://schemas.openxmlformats.org/drawingml/2006/main" id="27" idx="1"/>
          </p:cNvCxnSpPr>
          <p:nvPr/>
        </p:nvCxnSpPr>
        <p:spPr>
          <a:xfrm xmlns:a="http://schemas.openxmlformats.org/drawingml/2006/main">
            <a:off x="7029450" y="3419475"/>
            <a:ext cx="457200" cy="0"/>
          </a:xfrm>
          <a:prstGeom xmlns:a="http://schemas.openxmlformats.org/drawingml/2006/main" prst="straightConnector1">
            <a:avLst/>
          </a:prstGeom>
          <a:ln xmlns:a="http://schemas.openxmlformats.org/drawingml/2006/main" w="23813">
            <a:solidFill>
              <a:srgbClr val="14D7C6"/>
            </a:solidFill>
            <a:prstDash val="solid"/>
            <a:tailEnd type="arrow" w="med" len="med"/>
          </a:ln>
        </p:spPr>
      </p:cxnSp>
      <p:cxnSp>
        <p:nvCxnSpPr>
          <p:cNvPr id="77" name=""/>
          <p:cNvCxnSpPr>
            <a:stCxn xmlns:a="http://schemas.openxmlformats.org/drawingml/2006/main" id="27" idx="3"/>
            <a:endCxn xmlns:a="http://schemas.openxmlformats.org/drawingml/2006/main" id="31" idx="1"/>
          </p:cNvCxnSpPr>
          <p:nvPr/>
        </p:nvCxnSpPr>
        <p:spPr>
          <a:xfrm xmlns:a="http://schemas.openxmlformats.org/drawingml/2006/main">
            <a:off x="9296400" y="3419475"/>
            <a:ext cx="457200" cy="0"/>
          </a:xfrm>
          <a:prstGeom xmlns:a="http://schemas.openxmlformats.org/drawingml/2006/main" prst="straightConnector1">
            <a:avLst/>
          </a:prstGeom>
          <a:ln xmlns:a="http://schemas.openxmlformats.org/drawingml/2006/main" w="23813">
            <a:solidFill>
              <a:srgbClr val="00B8F5"/>
            </a:solidFill>
            <a:prstDash val="solid"/>
            <a:tailEnd type="arrow" w="med" len="med"/>
          </a:ln>
        </p:spPr>
      </p:cxn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E17C537B-5A48-4711-84F4-5D823703FA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00200" y="5067300"/>
            <a:ext cx="89916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071B52"/>
          </a:solidFill>
          <a:ln xmlns:a="http://schemas.openxmlformats.org/drawingml/2006/main" w="11430">
            <a:solidFill>
              <a:srgbClr val="00B8F5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2025" b="1">
                <a:solidFill>
                  <a:srgbClr val="FFFFFF"/>
                </a:solidFill>
              </a:defRPr>
            </a:pPr>
            <a:r>
              <a:rPr sz="2025" b="1">
                <a:solidFill>
                  <a:srgbClr val="FFFFFF"/>
                </a:solidFill>
              </a:rPr>
              <a:t>好故事不是裝飾，而是讓聽眾相信方案值得採用</a:t>
            </a:r>
          </a:p>
        </p:txBody>
      </p:sp>
    </p:spTree>
    <p:extLst>
      <p:ext uri="{BB962C8B-B14F-4D97-AF65-F5344CB8AC3E}">
        <p14:creationId xmlns:p14="http://schemas.microsoft.com/office/powerpoint/2010/main" val="1575021975"/>
      </p:ext>
    </p:extLst>
  </p:cSld>
</p:sld>
</file>

<file path=ppt/slides/slide11.xml><?xml version="1.0" encoding="utf-8"?>
<p:sld xmlns:p="http://schemas.openxmlformats.org/presentationml/2006/main">
  <p:cSld>
    <p:bg>
      <p:bgPr>
        <a:gradFill xmlns:a="http://schemas.openxmlformats.org/drawingml/2006/main">
          <a:gsLst>
            <a:gs pos="0">
              <a:srgbClr val="020817"/>
            </a:gs>
            <a:gs pos="48000">
              <a:srgbClr val="071B52"/>
            </a:gs>
            <a:gs pos="100000">
              <a:srgbClr val="0064D9"/>
            </a:gs>
          </a:gsLst>
          <a:lin ang="2700000"/>
        </a:gra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8200E31-3F1F-4E68-AF11-8088DC67A6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0">
                <a:srgbClr val="071B52">
                  <a:alpha val="98000"/>
                </a:srgbClr>
              </a:gs>
              <a:gs pos="20000">
                <a:srgbClr val="0B2A6F">
                  <a:alpha val="60000"/>
                </a:srgbClr>
              </a:gs>
              <a:gs pos="55000">
                <a:srgbClr val="FFFFFF">
                  <a:alpha val="0"/>
                </a:srgbClr>
              </a:gs>
            </a:gsLst>
            <a:lin ang="5400000"/>
          </a:gra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6E1DC98-8B14-4635-B0F3-46FBE86F32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39250" y="0"/>
            <a:ext cx="2952750" cy="6858000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0">
                <a:srgbClr val="00B8F5">
                  <a:alpha val="38000"/>
                </a:srgbClr>
              </a:gs>
              <a:gs pos="100000">
                <a:srgbClr val="FFFFFF">
                  <a:alpha val="0"/>
                </a:srgbClr>
              </a:gs>
            </a:gsLst>
            <a:lin ang="16200000"/>
          </a:gra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E7A1CD3-C3BD-4940-BBB2-7157B28C41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115050"/>
            <a:ext cx="5715000" cy="-66675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FBACE53-8E20-49D0-9270-F4E399F6BD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6115050"/>
            <a:ext cx="5715000" cy="-69532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B8F5">
                <a:alpha val="2600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EE6D514-5E6B-45FF-BC64-BF65DC0C46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62150" y="6115050"/>
            <a:ext cx="5715000" cy="-72390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C00CE9E-1BC6-416C-80D0-69F842871F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05100" y="6115050"/>
            <a:ext cx="5715000" cy="-75247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B8F5">
                <a:alpha val="2600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69F82BA-82A4-4704-9EF2-D156E472C1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48050" y="6115050"/>
            <a:ext cx="5715000" cy="-78105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81B0136-9258-4C10-A033-3A7841C234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0" y="6115050"/>
            <a:ext cx="5715000" cy="-80962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B8F5">
                <a:alpha val="2600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352CB8E-2F64-4FA0-89F4-709909005B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33950" y="6115050"/>
            <a:ext cx="5715000" cy="-83820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4076506-5514-4946-B3D6-6BA63F27FC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76900" y="6115050"/>
            <a:ext cx="5715000" cy="-86677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B8F5">
                <a:alpha val="2600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1FB4A53-AB18-446F-BF7B-8A449C0D62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6115050"/>
            <a:ext cx="5715000" cy="-89535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D057E5C-285F-4E68-8409-8554A2E98D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134100"/>
            <a:ext cx="12192000" cy="723900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0">
                <a:srgbClr val="071B52">
                  <a:alpha val="78000"/>
                </a:srgbClr>
              </a:gs>
              <a:gs pos="55000">
                <a:srgbClr val="0064D9">
                  <a:alpha val="20000"/>
                </a:srgbClr>
              </a:gs>
              <a:gs pos="100000">
                <a:srgbClr val="14D7C6">
                  <a:alpha val="24000"/>
                </a:srgbClr>
              </a:gs>
            </a:gsLst>
            <a:lin ang="5400000"/>
          </a:gradFill>
          <a:ln xmlns:a="http://schemas.openxmlformats.org/drawingml/2006/main" w="0">
            <a:noFill/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0EE6CAD-4104-4520-9A3C-6B593B604A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438150"/>
            <a:ext cx="1066800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FFFFFF"/>
                </a:solidFill>
              </a:defRPr>
            </a:pPr>
            <a:r>
              <a:rPr sz="3150" b="1">
                <a:solidFill>
                  <a:srgbClr val="FFFFFF"/>
                </a:solidFill>
              </a:rPr>
              <a:t>結案競賽簡報建議架構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8CCEFE1-B182-476E-A8BF-B068DA5907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066800"/>
            <a:ext cx="4953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B8F5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66AF9F6-BBAD-4AFA-B1CD-9AB5151727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095500"/>
            <a:ext cx="1714500" cy="2038350"/>
          </a:xfrm>
          <a:prstGeom xmlns:a="http://schemas.openxmlformats.org/drawingml/2006/main" prst="roundRect">
            <a:avLst>
              <a:gd name="adj" fmla="val 10000"/>
            </a:avLst>
          </a:prstGeom>
          <a:gradFill xmlns:a="http://schemas.openxmlformats.org/drawingml/2006/main">
            <a:gsLst>
              <a:gs pos="0">
                <a:srgbClr val="FFFFFF"/>
              </a:gs>
              <a:gs pos="100000">
                <a:srgbClr val="EAF6FF"/>
              </a:gs>
            </a:gsLst>
            <a:lin ang="8700000"/>
          </a:gradFill>
          <a:ln xmlns:a="http://schemas.openxmlformats.org/drawingml/2006/main" w="11430">
            <a:solidFill>
              <a:srgbClr val="B7DAFF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812852D-5DFB-4246-99B2-46B43C991F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266950"/>
            <a:ext cx="590550" cy="3238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0064D9"/>
          </a:solidFill>
          <a:ln xmlns:a="http://schemas.openxmlformats.org/drawingml/2006/main" w="9525">
            <a:solidFill>
              <a:srgbClr val="FFFFFF">
                <a:alpha val="5000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FFFFF"/>
                </a:solidFill>
              </a:defRPr>
            </a:pPr>
            <a:r>
              <a:rPr sz="1350" b="1">
                <a:solidFill>
                  <a:srgbClr val="FFFFFF"/>
                </a:solidFill>
              </a:rPr>
              <a:t>01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7CF00F6A-C6FD-4061-8CC6-58B58D3C95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762250"/>
            <a:ext cx="12192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950" b="1">
                <a:solidFill>
                  <a:srgbClr val="071B52"/>
                </a:solidFill>
              </a:defRPr>
            </a:pPr>
            <a:r>
              <a:rPr sz="1950" b="1">
                <a:solidFill>
                  <a:srgbClr val="071B52"/>
                </a:solidFill>
              </a:rPr>
              <a:t>現況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E988BDD2-A4A1-4B63-82EF-477C0AFEBA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3238500"/>
            <a:ext cx="11811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0">
                <a:solidFill>
                  <a:srgbClr val="4E6794"/>
                </a:solidFill>
              </a:defRPr>
            </a:pPr>
            <a:r>
              <a:rPr sz="1350" b="0">
                <a:solidFill>
                  <a:srgbClr val="4E6794"/>
                </a:solidFill>
              </a:rPr>
              <a:t>描述背景</a:t>
            </a:r>
          </a:p>
          <a:p xmlns:a="http://schemas.openxmlformats.org/drawingml/2006/main">
            <a:pPr algn="ctr">
              <a:defRPr sz="1350" b="0">
                <a:solidFill>
                  <a:srgbClr val="4E6794"/>
                </a:solidFill>
              </a:defRPr>
            </a:pPr>
            <a:r>
              <a:rPr sz="1350" b="0">
                <a:solidFill>
                  <a:srgbClr val="4E6794"/>
                </a:solidFill>
              </a:rPr>
              <a:t>掌握真實情境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02DC088-7A70-4C08-9AC5-02E506B1BF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00350" y="2095500"/>
            <a:ext cx="1714500" cy="2038350"/>
          </a:xfrm>
          <a:prstGeom xmlns:a="http://schemas.openxmlformats.org/drawingml/2006/main" prst="roundRect">
            <a:avLst>
              <a:gd name="adj" fmla="val 10000"/>
            </a:avLst>
          </a:prstGeom>
          <a:gradFill xmlns:a="http://schemas.openxmlformats.org/drawingml/2006/main">
            <a:gsLst>
              <a:gs pos="0">
                <a:srgbClr val="FFFFFF"/>
              </a:gs>
              <a:gs pos="100000">
                <a:srgbClr val="EAF6FF"/>
              </a:gs>
            </a:gsLst>
            <a:lin ang="8700000"/>
          </a:gradFill>
          <a:ln xmlns:a="http://schemas.openxmlformats.org/drawingml/2006/main" w="11430">
            <a:solidFill>
              <a:srgbClr val="B7DAFF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B720727A-B29F-4166-A84A-23A7B9C781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71800" y="2266950"/>
            <a:ext cx="590550" cy="3238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0064D9"/>
          </a:solidFill>
          <a:ln xmlns:a="http://schemas.openxmlformats.org/drawingml/2006/main" w="9525">
            <a:solidFill>
              <a:srgbClr val="FFFFFF">
                <a:alpha val="5000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FFFFF"/>
                </a:solidFill>
              </a:defRPr>
            </a:pPr>
            <a:r>
              <a:rPr sz="1350" b="1">
                <a:solidFill>
                  <a:srgbClr val="FFFFFF"/>
                </a:solidFill>
              </a:rPr>
              <a:t>02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3E974975-2C8C-4A7F-A4F2-422DC2C9B8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48000" y="2762250"/>
            <a:ext cx="12192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950" b="1">
                <a:solidFill>
                  <a:srgbClr val="071B52"/>
                </a:solidFill>
              </a:defRPr>
            </a:pPr>
            <a:r>
              <a:rPr sz="1950" b="1">
                <a:solidFill>
                  <a:srgbClr val="071B52"/>
                </a:solidFill>
              </a:rPr>
              <a:t>痛點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33AC6AA3-B454-4C1C-BBE4-77B719B69D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67050" y="3238500"/>
            <a:ext cx="11811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0">
                <a:solidFill>
                  <a:srgbClr val="4E6794"/>
                </a:solidFill>
              </a:defRPr>
            </a:pPr>
            <a:r>
              <a:rPr sz="1350" b="0">
                <a:solidFill>
                  <a:srgbClr val="4E6794"/>
                </a:solidFill>
              </a:rPr>
              <a:t>找出關鍵痛點</a:t>
            </a:r>
          </a:p>
          <a:p xmlns:a="http://schemas.openxmlformats.org/drawingml/2006/main">
            <a:pPr algn="ctr">
              <a:defRPr sz="1350" b="0">
                <a:solidFill>
                  <a:srgbClr val="4E6794"/>
                </a:solidFill>
              </a:defRPr>
            </a:pPr>
            <a:r>
              <a:rPr sz="1350" b="0">
                <a:solidFill>
                  <a:srgbClr val="4E6794"/>
                </a:solidFill>
              </a:rPr>
              <a:t>量化影響程度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1226B280-9303-4AEC-861B-0FB24BF9AF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33950" y="2095500"/>
            <a:ext cx="1714500" cy="2038350"/>
          </a:xfrm>
          <a:prstGeom xmlns:a="http://schemas.openxmlformats.org/drawingml/2006/main" prst="roundRect">
            <a:avLst>
              <a:gd name="adj" fmla="val 10000"/>
            </a:avLst>
          </a:prstGeom>
          <a:gradFill xmlns:a="http://schemas.openxmlformats.org/drawingml/2006/main">
            <a:gsLst>
              <a:gs pos="0">
                <a:srgbClr val="FFFFFF"/>
              </a:gs>
              <a:gs pos="100000">
                <a:srgbClr val="EAF6FF"/>
              </a:gs>
            </a:gsLst>
            <a:lin ang="8700000"/>
          </a:gradFill>
          <a:ln xmlns:a="http://schemas.openxmlformats.org/drawingml/2006/main" w="11430">
            <a:solidFill>
              <a:srgbClr val="B7DAFF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C946725F-BB6F-423E-9AEC-A2BB2F502C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05400" y="2266950"/>
            <a:ext cx="590550" cy="3238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0064D9"/>
          </a:solidFill>
          <a:ln xmlns:a="http://schemas.openxmlformats.org/drawingml/2006/main" w="9525">
            <a:solidFill>
              <a:srgbClr val="FFFFFF">
                <a:alpha val="5000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FFFFF"/>
                </a:solidFill>
              </a:defRPr>
            </a:pPr>
            <a:r>
              <a:rPr sz="1350" b="1">
                <a:solidFill>
                  <a:srgbClr val="FFFFFF"/>
                </a:solidFill>
              </a:rPr>
              <a:t>03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7B9C46C0-E4A0-444C-A2A4-CB6774428F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81600" y="2762250"/>
            <a:ext cx="12192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950" b="1">
                <a:solidFill>
                  <a:srgbClr val="071B52"/>
                </a:solidFill>
              </a:defRPr>
            </a:pPr>
            <a:r>
              <a:rPr sz="1950" b="1">
                <a:solidFill>
                  <a:srgbClr val="071B52"/>
                </a:solidFill>
              </a:rPr>
              <a:t>解法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3FA6FCD0-909F-463E-980E-D7A52786C0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00650" y="3238500"/>
            <a:ext cx="11811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0">
                <a:solidFill>
                  <a:srgbClr val="4E6794"/>
                </a:solidFill>
              </a:defRPr>
            </a:pPr>
            <a:r>
              <a:rPr sz="1350" b="0">
                <a:solidFill>
                  <a:srgbClr val="4E6794"/>
                </a:solidFill>
              </a:rPr>
              <a:t>提出解決方案</a:t>
            </a:r>
          </a:p>
          <a:p xmlns:a="http://schemas.openxmlformats.org/drawingml/2006/main">
            <a:pPr algn="ctr">
              <a:defRPr sz="1350" b="0">
                <a:solidFill>
                  <a:srgbClr val="4E6794"/>
                </a:solidFill>
              </a:defRPr>
            </a:pPr>
            <a:r>
              <a:rPr sz="1350" b="0">
                <a:solidFill>
                  <a:srgbClr val="4E6794"/>
                </a:solidFill>
              </a:rPr>
              <a:t>對齊業務目標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13DFC965-87B2-4ED5-B048-6B58EE579D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67550" y="2095500"/>
            <a:ext cx="1714500" cy="2038350"/>
          </a:xfrm>
          <a:prstGeom xmlns:a="http://schemas.openxmlformats.org/drawingml/2006/main" prst="roundRect">
            <a:avLst>
              <a:gd name="adj" fmla="val 10000"/>
            </a:avLst>
          </a:prstGeom>
          <a:gradFill xmlns:a="http://schemas.openxmlformats.org/drawingml/2006/main">
            <a:gsLst>
              <a:gs pos="0">
                <a:srgbClr val="FFFFFF"/>
              </a:gs>
              <a:gs pos="100000">
                <a:srgbClr val="EAF6FF"/>
              </a:gs>
            </a:gsLst>
            <a:lin ang="8700000"/>
          </a:gradFill>
          <a:ln xmlns:a="http://schemas.openxmlformats.org/drawingml/2006/main" w="11430">
            <a:solidFill>
              <a:srgbClr val="B7DAFF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76CD35AB-D07F-496A-B978-4E700CF73D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266950"/>
            <a:ext cx="590550" cy="3238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14D7C6"/>
          </a:solidFill>
          <a:ln xmlns:a="http://schemas.openxmlformats.org/drawingml/2006/main" w="9525">
            <a:solidFill>
              <a:srgbClr val="FFFFFF">
                <a:alpha val="5000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FFFFF"/>
                </a:solidFill>
              </a:defRPr>
            </a:pPr>
            <a:r>
              <a:rPr sz="1350" b="1">
                <a:solidFill>
                  <a:srgbClr val="FFFFFF"/>
                </a:solidFill>
              </a:rPr>
              <a:t>04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BC6D0F11-7956-437E-8B87-AEF4B3405B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15200" y="2762250"/>
            <a:ext cx="12192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950" b="1">
                <a:solidFill>
                  <a:srgbClr val="071B52"/>
                </a:solidFill>
              </a:defRPr>
            </a:pPr>
            <a:r>
              <a:rPr sz="1950" b="1">
                <a:solidFill>
                  <a:srgbClr val="071B52"/>
                </a:solidFill>
              </a:rPr>
              <a:t>SAP Live Demo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653B704C-A401-4F2E-9E27-EEED2D04A8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238500"/>
            <a:ext cx="11811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0">
                <a:solidFill>
                  <a:srgbClr val="4E6794"/>
                </a:solidFill>
              </a:defRPr>
            </a:pPr>
            <a:r>
              <a:rPr sz="1350" b="0">
                <a:solidFill>
                  <a:srgbClr val="4E6794"/>
                </a:solidFill>
              </a:rPr>
              <a:t>驗證方案可行性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1DD34351-B817-4865-AD5C-34B47D84BF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01150" y="2095500"/>
            <a:ext cx="1714500" cy="2038350"/>
          </a:xfrm>
          <a:prstGeom xmlns:a="http://schemas.openxmlformats.org/drawingml/2006/main" prst="roundRect">
            <a:avLst>
              <a:gd name="adj" fmla="val 10000"/>
            </a:avLst>
          </a:prstGeom>
          <a:gradFill xmlns:a="http://schemas.openxmlformats.org/drawingml/2006/main">
            <a:gsLst>
              <a:gs pos="0">
                <a:srgbClr val="FFFFFF"/>
              </a:gs>
              <a:gs pos="100000">
                <a:srgbClr val="EAF6FF"/>
              </a:gs>
            </a:gsLst>
            <a:lin ang="8700000"/>
          </a:gradFill>
          <a:ln xmlns:a="http://schemas.openxmlformats.org/drawingml/2006/main" w="11430">
            <a:solidFill>
              <a:srgbClr val="B7DAFF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C76F1C8D-2197-428B-A24B-3002C0DC1B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72600" y="2266950"/>
            <a:ext cx="590550" cy="3238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0064D9"/>
          </a:solidFill>
          <a:ln xmlns:a="http://schemas.openxmlformats.org/drawingml/2006/main" w="9525">
            <a:solidFill>
              <a:srgbClr val="FFFFFF">
                <a:alpha val="5000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FFFFF"/>
                </a:solidFill>
              </a:defRPr>
            </a:pPr>
            <a:r>
              <a:rPr sz="1350" b="1">
                <a:solidFill>
                  <a:srgbClr val="FFFFFF"/>
                </a:solidFill>
              </a:rPr>
              <a:t>05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35F05378-3887-40E6-A23F-41C5398913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48800" y="2762250"/>
            <a:ext cx="12192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950" b="1">
                <a:solidFill>
                  <a:srgbClr val="071B52"/>
                </a:solidFill>
              </a:defRPr>
            </a:pPr>
            <a:r>
              <a:rPr sz="1950" b="1">
                <a:solidFill>
                  <a:srgbClr val="071B52"/>
                </a:solidFill>
              </a:rPr>
              <a:t>效益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AF75CD5B-1DD9-4EB1-943F-D719C32243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67850" y="3238500"/>
            <a:ext cx="11811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0">
                <a:solidFill>
                  <a:srgbClr val="4E6794"/>
                </a:solidFill>
              </a:defRPr>
            </a:pPr>
            <a:r>
              <a:rPr sz="1350" b="0">
                <a:solidFill>
                  <a:srgbClr val="4E6794"/>
                </a:solidFill>
              </a:rPr>
              <a:t>支撐決策與導入</a:t>
            </a:r>
          </a:p>
        </p:txBody>
      </p:sp>
      <p:cxnSp>
        <p:nvCxnSpPr>
          <p:cNvPr id="79" name=""/>
          <p:cNvCxnSpPr>
            <a:stCxn xmlns:a="http://schemas.openxmlformats.org/drawingml/2006/main" id="15" idx="3"/>
            <a:endCxn xmlns:a="http://schemas.openxmlformats.org/drawingml/2006/main" id="19" idx="1"/>
          </p:cNvCxnSpPr>
          <p:nvPr/>
        </p:nvCxnSpPr>
        <p:spPr>
          <a:xfrm xmlns:a="http://schemas.openxmlformats.org/drawingml/2006/main">
            <a:off x="2381250" y="3114675"/>
            <a:ext cx="419100" cy="0"/>
          </a:xfrm>
          <a:prstGeom xmlns:a="http://schemas.openxmlformats.org/drawingml/2006/main" prst="straightConnector1">
            <a:avLst/>
          </a:prstGeom>
          <a:ln xmlns:a="http://schemas.openxmlformats.org/drawingml/2006/main" w="23813">
            <a:solidFill>
              <a:srgbClr val="00B8F5"/>
            </a:solidFill>
            <a:prstDash val="solid"/>
            <a:tailEnd type="arrow" w="med" len="med"/>
          </a:ln>
        </p:spPr>
      </p:cxnSp>
      <p:cxnSp>
        <p:nvCxnSpPr>
          <p:cNvPr id="80" name=""/>
          <p:cNvCxnSpPr>
            <a:stCxn xmlns:a="http://schemas.openxmlformats.org/drawingml/2006/main" id="19" idx="3"/>
            <a:endCxn xmlns:a="http://schemas.openxmlformats.org/drawingml/2006/main" id="23" idx="1"/>
          </p:cNvCxnSpPr>
          <p:nvPr/>
        </p:nvCxnSpPr>
        <p:spPr>
          <a:xfrm xmlns:a="http://schemas.openxmlformats.org/drawingml/2006/main">
            <a:off x="4514850" y="3114675"/>
            <a:ext cx="419100" cy="0"/>
          </a:xfrm>
          <a:prstGeom xmlns:a="http://schemas.openxmlformats.org/drawingml/2006/main" prst="straightConnector1">
            <a:avLst/>
          </a:prstGeom>
          <a:ln xmlns:a="http://schemas.openxmlformats.org/drawingml/2006/main" w="23813">
            <a:solidFill>
              <a:srgbClr val="00B8F5"/>
            </a:solidFill>
            <a:prstDash val="solid"/>
            <a:tailEnd type="arrow" w="med" len="med"/>
          </a:ln>
        </p:spPr>
      </p:cxnSp>
      <p:cxnSp>
        <p:nvCxnSpPr>
          <p:cNvPr id="81" name=""/>
          <p:cNvCxnSpPr>
            <a:stCxn xmlns:a="http://schemas.openxmlformats.org/drawingml/2006/main" id="23" idx="3"/>
            <a:endCxn xmlns:a="http://schemas.openxmlformats.org/drawingml/2006/main" id="27" idx="1"/>
          </p:cNvCxnSpPr>
          <p:nvPr/>
        </p:nvCxnSpPr>
        <p:spPr>
          <a:xfrm xmlns:a="http://schemas.openxmlformats.org/drawingml/2006/main">
            <a:off x="6648450" y="3114675"/>
            <a:ext cx="419100" cy="0"/>
          </a:xfrm>
          <a:prstGeom xmlns:a="http://schemas.openxmlformats.org/drawingml/2006/main" prst="straightConnector1">
            <a:avLst/>
          </a:prstGeom>
          <a:ln xmlns:a="http://schemas.openxmlformats.org/drawingml/2006/main" w="23813">
            <a:solidFill>
              <a:srgbClr val="00B8F5"/>
            </a:solidFill>
            <a:prstDash val="solid"/>
            <a:tailEnd type="arrow" w="med" len="med"/>
          </a:ln>
        </p:spPr>
      </p:cxnSp>
      <p:cxnSp>
        <p:nvCxnSpPr>
          <p:cNvPr id="82" name=""/>
          <p:cNvCxnSpPr>
            <a:stCxn xmlns:a="http://schemas.openxmlformats.org/drawingml/2006/main" id="27" idx="3"/>
            <a:endCxn xmlns:a="http://schemas.openxmlformats.org/drawingml/2006/main" id="31" idx="1"/>
          </p:cNvCxnSpPr>
          <p:nvPr/>
        </p:nvCxnSpPr>
        <p:spPr>
          <a:xfrm xmlns:a="http://schemas.openxmlformats.org/drawingml/2006/main">
            <a:off x="8782050" y="3114675"/>
            <a:ext cx="419100" cy="0"/>
          </a:xfrm>
          <a:prstGeom xmlns:a="http://schemas.openxmlformats.org/drawingml/2006/main" prst="straightConnector1">
            <a:avLst/>
          </a:prstGeom>
          <a:ln xmlns:a="http://schemas.openxmlformats.org/drawingml/2006/main" w="23813">
            <a:solidFill>
              <a:srgbClr val="00B8F5"/>
            </a:solidFill>
            <a:prstDash val="solid"/>
            <a:tailEnd type="arrow" w="med" len="med"/>
          </a:ln>
        </p:spPr>
      </p:cxn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769B0ADB-6E41-405B-A430-DB75E31EBF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4876800"/>
            <a:ext cx="4095750" cy="1066800"/>
          </a:xfrm>
          <a:prstGeom xmlns:a="http://schemas.openxmlformats.org/drawingml/2006/main" prst="roundRect">
            <a:avLst>
              <a:gd name="adj" fmla="val 16071"/>
            </a:avLst>
          </a:prstGeom>
          <a:gradFill xmlns:a="http://schemas.openxmlformats.org/drawingml/2006/main">
            <a:gsLst>
              <a:gs pos="0">
                <a:srgbClr val="FFFFFF">
                  <a:alpha val="96000"/>
                </a:srgbClr>
              </a:gs>
              <a:gs pos="100000">
                <a:srgbClr val="E9FCFF">
                  <a:alpha val="96000"/>
                </a:srgbClr>
              </a:gs>
            </a:gsLst>
            <a:lin ang="8100000"/>
          </a:gradFill>
          <a:ln xmlns:a="http://schemas.openxmlformats.org/drawingml/2006/main" w="11430">
            <a:solidFill>
              <a:srgbClr val="14D7C6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25233337-B750-4D3E-9F70-5FC4938E28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00200" y="5105400"/>
            <a:ext cx="152400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950" b="1">
                <a:solidFill>
                  <a:srgbClr val="071B52"/>
                </a:solidFill>
              </a:defRPr>
            </a:pPr>
            <a:r>
              <a:rPr sz="1950" b="1">
                <a:solidFill>
                  <a:srgbClr val="071B52"/>
                </a:solidFill>
              </a:rPr>
              <a:t>質化效益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0B00842C-2736-4D4A-9A0E-B6C3C0F5CD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00200" y="5486400"/>
            <a:ext cx="323850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4E6794"/>
                </a:solidFill>
              </a:defRPr>
            </a:pPr>
            <a:r>
              <a:rPr sz="1350" b="0">
                <a:solidFill>
                  <a:srgbClr val="4E6794"/>
                </a:solidFill>
              </a:rPr>
              <a:t>提升體驗、強化流程敏捷、改善團隊協作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F091CD06-61C9-44D8-BEC7-48DC9F6730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00850" y="4876800"/>
            <a:ext cx="4095750" cy="1066800"/>
          </a:xfrm>
          <a:prstGeom xmlns:a="http://schemas.openxmlformats.org/drawingml/2006/main" prst="roundRect">
            <a:avLst>
              <a:gd name="adj" fmla="val 16071"/>
            </a:avLst>
          </a:prstGeom>
          <a:gradFill xmlns:a="http://schemas.openxmlformats.org/drawingml/2006/main">
            <a:gsLst>
              <a:gs pos="0">
                <a:srgbClr val="FFFFFF">
                  <a:alpha val="96000"/>
                </a:srgbClr>
              </a:gs>
              <a:gs pos="100000">
                <a:srgbClr val="EAF6FF">
                  <a:alpha val="96000"/>
                </a:srgbClr>
              </a:gs>
            </a:gsLst>
            <a:lin ang="8100000"/>
          </a:gradFill>
          <a:ln xmlns:a="http://schemas.openxmlformats.org/drawingml/2006/main" w="11430">
            <a:solidFill>
              <a:srgbClr val="00B8F5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0B1C510A-2E3C-43CD-940A-CEE1F5EFB9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05650" y="5105400"/>
            <a:ext cx="152400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950" b="1">
                <a:solidFill>
                  <a:srgbClr val="071B52"/>
                </a:solidFill>
              </a:defRPr>
            </a:pPr>
            <a:r>
              <a:rPr sz="1950" b="1">
                <a:solidFill>
                  <a:srgbClr val="071B52"/>
                </a:solidFill>
              </a:rPr>
              <a:t>量化效益</a:t>
            </a:r>
          </a:p>
        </p:txBody>
      </p:sp>
      <p:graphicFrame>
        <p:nvGraphicFramePr>
          <p:cNvPr id="88" name="Chart"/>
          <p:cNvGraphicFramePr/>
          <p:nvPr/>
        </p:nvGraphicFramePr>
        <p:xfrm>
          <a:off xmlns:a="http://schemas.openxmlformats.org/drawingml/2006/main" x="8572500" y="5086350"/>
          <a:ext xmlns:a="http://schemas.openxmlformats.org/drawingml/2006/main" cx="2000250" cy="68580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503b7bc934034b89"/>
          </a:graphicData>
        </a:graphic>
      </p:graphicFrame>
    </p:spTree>
    <p:extLst>
      <p:ext uri="{BB962C8B-B14F-4D97-AF65-F5344CB8AC3E}">
        <p14:creationId xmlns:p14="http://schemas.microsoft.com/office/powerpoint/2010/main" val="933927056"/>
      </p:ext>
    </p:extLst>
  </p:cSld>
</p:sld>
</file>

<file path=ppt/slides/slide12.xml><?xml version="1.0" encoding="utf-8"?>
<p:sld xmlns:p="http://schemas.openxmlformats.org/presentationml/2006/main">
  <p:cSld>
    <p:bg>
      <p:bgPr>
        <a:gradFill xmlns:a="http://schemas.openxmlformats.org/drawingml/2006/main">
          <a:gsLst>
            <a:gs pos="0">
              <a:srgbClr val="FFFFFF"/>
            </a:gs>
            <a:gs pos="45000">
              <a:srgbClr val="F3FAFF"/>
            </a:gs>
            <a:gs pos="100000">
              <a:srgbClr val="DDF6FF"/>
            </a:gs>
          </a:gsLst>
          <a:lin ang="0"/>
        </a:gra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8063AB3B-8C97-4BE7-ABF4-1F1977B7BC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0">
                <a:srgbClr val="071B52">
                  <a:alpha val="98000"/>
                </a:srgbClr>
              </a:gs>
              <a:gs pos="20000">
                <a:srgbClr val="0B2A6F">
                  <a:alpha val="60000"/>
                </a:srgbClr>
              </a:gs>
              <a:gs pos="55000">
                <a:srgbClr val="FFFFFF">
                  <a:alpha val="0"/>
                </a:srgbClr>
              </a:gs>
            </a:gsLst>
            <a:lin ang="5400000"/>
          </a:gra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7D47F6F-0CB6-4C6B-895F-4C04E5AB06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39250" y="0"/>
            <a:ext cx="2952750" cy="6858000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0">
                <a:srgbClr val="00B8F5">
                  <a:alpha val="38000"/>
                </a:srgbClr>
              </a:gs>
              <a:gs pos="100000">
                <a:srgbClr val="FFFFFF">
                  <a:alpha val="0"/>
                </a:srgbClr>
              </a:gs>
            </a:gsLst>
            <a:lin ang="16200000"/>
          </a:gra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3C8DD54-908D-4E70-8766-8F821FF37E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115050"/>
            <a:ext cx="5715000" cy="-66675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A63A4F9-C03D-4FE0-92FA-948F628327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6115050"/>
            <a:ext cx="5715000" cy="-69532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B8F5">
                <a:alpha val="2600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B96E250-9A9C-49AA-8DBE-8BE163711C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62150" y="6115050"/>
            <a:ext cx="5715000" cy="-72390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A2E064C-E143-47A4-8BF9-BFBA06E3E7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05100" y="6115050"/>
            <a:ext cx="5715000" cy="-75247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B8F5">
                <a:alpha val="2600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CBCFE81-60A9-430D-8DDA-C35CC3EE95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48050" y="6115050"/>
            <a:ext cx="5715000" cy="-78105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1422BAB-5041-4624-9EC4-DF1D96FC0D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0" y="6115050"/>
            <a:ext cx="5715000" cy="-80962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B8F5">
                <a:alpha val="2600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16CF698-CFBA-4C86-82E1-2F751135B2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33950" y="6115050"/>
            <a:ext cx="5715000" cy="-83820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7999105-30DF-4E54-AB2E-F713F55B16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76900" y="6115050"/>
            <a:ext cx="5715000" cy="-86677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B8F5">
                <a:alpha val="2600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3459814-A44D-411F-9F0C-463E77B92D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6115050"/>
            <a:ext cx="5715000" cy="-89535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B25B156-00E2-43C9-969C-F7FE6C7B7E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134100"/>
            <a:ext cx="12192000" cy="723900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0">
                <a:srgbClr val="071B52">
                  <a:alpha val="78000"/>
                </a:srgbClr>
              </a:gs>
              <a:gs pos="55000">
                <a:srgbClr val="0064D9">
                  <a:alpha val="20000"/>
                </a:srgbClr>
              </a:gs>
              <a:gs pos="100000">
                <a:srgbClr val="14D7C6">
                  <a:alpha val="24000"/>
                </a:srgbClr>
              </a:gs>
            </a:gsLst>
            <a:lin ang="5400000"/>
          </a:gradFill>
          <a:ln xmlns:a="http://schemas.openxmlformats.org/drawingml/2006/main" w="0">
            <a:noFill/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7EE3A7D-5EE1-449A-B182-22D5D5AF20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438150"/>
            <a:ext cx="1066800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071B52"/>
                </a:solidFill>
              </a:defRPr>
            </a:pPr>
            <a:r>
              <a:rPr sz="3150" b="1">
                <a:solidFill>
                  <a:srgbClr val="071B52"/>
                </a:solidFill>
              </a:rPr>
              <a:t>用Codex把資料變成商業簡報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B888D31-DACA-4D50-9590-BF7CF1C86D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066800"/>
            <a:ext cx="4953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B8F5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9771CF6-3F2E-45BB-B103-E6C187B100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2000250"/>
            <a:ext cx="2000250" cy="2000250"/>
          </a:xfrm>
          <a:prstGeom xmlns:a="http://schemas.openxmlformats.org/drawingml/2006/main" prst="roundRect">
            <a:avLst>
              <a:gd name="adj" fmla="val 8571"/>
            </a:avLst>
          </a:prstGeom>
          <a:gradFill xmlns:a="http://schemas.openxmlformats.org/drawingml/2006/main">
            <a:gsLst>
              <a:gs pos="0">
                <a:srgbClr val="FFFFFF"/>
              </a:gs>
              <a:gs pos="100000">
                <a:srgbClr val="EAF6FF"/>
              </a:gs>
            </a:gsLst>
            <a:lin ang="8700000"/>
          </a:gradFill>
          <a:ln xmlns:a="http://schemas.openxmlformats.org/drawingml/2006/main" w="11430">
            <a:solidFill>
              <a:srgbClr val="B7DAFF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FE79901-B802-4AF3-B278-08ECA09803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2171700"/>
            <a:ext cx="590550" cy="3238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0064D9"/>
          </a:solidFill>
          <a:ln xmlns:a="http://schemas.openxmlformats.org/drawingml/2006/main" w="9525">
            <a:solidFill>
              <a:srgbClr val="FFFFFF">
                <a:alpha val="5000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FFFFF"/>
                </a:solidFill>
              </a:defRPr>
            </a:pPr>
            <a:r>
              <a:rPr sz="1350" b="1">
                <a:solidFill>
                  <a:srgbClr val="FFFFFF"/>
                </a:solidFill>
              </a:rPr>
              <a:t>01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DC41C76-0B7A-4A4E-816C-27F20BD870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90650" y="2667000"/>
            <a:ext cx="1504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950" b="1">
                <a:solidFill>
                  <a:srgbClr val="071B52"/>
                </a:solidFill>
              </a:defRPr>
            </a:pPr>
            <a:r>
              <a:rPr sz="1950" b="1">
                <a:solidFill>
                  <a:srgbClr val="071B52"/>
                </a:solidFill>
              </a:rPr>
              <a:t>資料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9BCEDEC4-17DD-4753-B0EC-3184358545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" y="3143250"/>
            <a:ext cx="146685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0">
                <a:solidFill>
                  <a:srgbClr val="4E6794"/>
                </a:solidFill>
              </a:defRPr>
            </a:pPr>
            <a:r>
              <a:rPr sz="1350" b="0">
                <a:solidFill>
                  <a:srgbClr val="4E6794"/>
                </a:solidFill>
              </a:rPr>
              <a:t>提供文字、案例、數據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58F8622-A175-4674-88E6-76C539D2A9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19500" y="2000250"/>
            <a:ext cx="2000250" cy="2000250"/>
          </a:xfrm>
          <a:prstGeom xmlns:a="http://schemas.openxmlformats.org/drawingml/2006/main" prst="roundRect">
            <a:avLst>
              <a:gd name="adj" fmla="val 8571"/>
            </a:avLst>
          </a:prstGeom>
          <a:gradFill xmlns:a="http://schemas.openxmlformats.org/drawingml/2006/main">
            <a:gsLst>
              <a:gs pos="0">
                <a:srgbClr val="FFFFFF"/>
              </a:gs>
              <a:gs pos="100000">
                <a:srgbClr val="EAF6FF"/>
              </a:gs>
            </a:gsLst>
            <a:lin ang="8700000"/>
          </a:gradFill>
          <a:ln xmlns:a="http://schemas.openxmlformats.org/drawingml/2006/main" w="11430">
            <a:solidFill>
              <a:srgbClr val="B7DAFF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651E2325-9CA3-427D-BC68-331BB242DF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90950" y="2171700"/>
            <a:ext cx="590550" cy="3238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14D7C6"/>
          </a:solidFill>
          <a:ln xmlns:a="http://schemas.openxmlformats.org/drawingml/2006/main" w="9525">
            <a:solidFill>
              <a:srgbClr val="FFFFFF">
                <a:alpha val="5000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FFFFF"/>
                </a:solidFill>
              </a:defRPr>
            </a:pPr>
            <a:r>
              <a:rPr sz="1350" b="1">
                <a:solidFill>
                  <a:srgbClr val="FFFFFF"/>
                </a:solidFill>
              </a:rPr>
              <a:t>02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46068364-CCD9-4A4B-B4FE-2A2445EDF6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67150" y="2667000"/>
            <a:ext cx="1504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950" b="1">
                <a:solidFill>
                  <a:srgbClr val="071B52"/>
                </a:solidFill>
              </a:defRPr>
            </a:pPr>
            <a:r>
              <a:rPr sz="1950" b="1">
                <a:solidFill>
                  <a:srgbClr val="071B52"/>
                </a:solidFill>
              </a:rPr>
              <a:t>Codex問問題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1FC97551-DB56-49ED-9656-8A4B9DC430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86200" y="3143250"/>
            <a:ext cx="146685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0">
                <a:solidFill>
                  <a:srgbClr val="4E6794"/>
                </a:solidFill>
              </a:defRPr>
            </a:pPr>
            <a:r>
              <a:rPr sz="1350" b="0">
                <a:solidFill>
                  <a:srgbClr val="4E6794"/>
                </a:solidFill>
              </a:rPr>
              <a:t>釐清目的與受眾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3DD54901-AE35-4F34-A183-4F0582F4F7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2000250"/>
            <a:ext cx="2000250" cy="2000250"/>
          </a:xfrm>
          <a:prstGeom xmlns:a="http://schemas.openxmlformats.org/drawingml/2006/main" prst="roundRect">
            <a:avLst>
              <a:gd name="adj" fmla="val 8571"/>
            </a:avLst>
          </a:prstGeom>
          <a:gradFill xmlns:a="http://schemas.openxmlformats.org/drawingml/2006/main">
            <a:gsLst>
              <a:gs pos="0">
                <a:srgbClr val="FFFFFF"/>
              </a:gs>
              <a:gs pos="100000">
                <a:srgbClr val="EAF6FF"/>
              </a:gs>
            </a:gsLst>
            <a:lin ang="8700000"/>
          </a:gradFill>
          <a:ln xmlns:a="http://schemas.openxmlformats.org/drawingml/2006/main" w="11430">
            <a:solidFill>
              <a:srgbClr val="B7DAFF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809A9F51-6905-4B95-98F7-3C9381AB34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67450" y="2171700"/>
            <a:ext cx="590550" cy="3238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0064D9"/>
          </a:solidFill>
          <a:ln xmlns:a="http://schemas.openxmlformats.org/drawingml/2006/main" w="9525">
            <a:solidFill>
              <a:srgbClr val="FFFFFF">
                <a:alpha val="5000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FFFFF"/>
                </a:solidFill>
              </a:defRPr>
            </a:pPr>
            <a:r>
              <a:rPr sz="1350" b="1">
                <a:solidFill>
                  <a:srgbClr val="FFFFFF"/>
                </a:solidFill>
              </a:rPr>
              <a:t>03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C56FB8DD-64DB-4F99-85DF-F632831317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650" y="2667000"/>
            <a:ext cx="1504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950" b="1">
                <a:solidFill>
                  <a:srgbClr val="071B52"/>
                </a:solidFill>
              </a:defRPr>
            </a:pPr>
            <a:r>
              <a:rPr sz="1950" b="1">
                <a:solidFill>
                  <a:srgbClr val="071B52"/>
                </a:solidFill>
              </a:rPr>
              <a:t>簡報大綱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C2789DDD-5FED-447B-8F2A-9358EAF2CE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3143250"/>
            <a:ext cx="146685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0">
                <a:solidFill>
                  <a:srgbClr val="4E6794"/>
                </a:solidFill>
              </a:defRPr>
            </a:pPr>
            <a:r>
              <a:rPr sz="1350" b="0">
                <a:solidFill>
                  <a:srgbClr val="4E6794"/>
                </a:solidFill>
              </a:rPr>
              <a:t>建立故事線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592FD3F2-EF92-4862-B170-1A69C82DBD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0" y="2000250"/>
            <a:ext cx="2000250" cy="2000250"/>
          </a:xfrm>
          <a:prstGeom xmlns:a="http://schemas.openxmlformats.org/drawingml/2006/main" prst="roundRect">
            <a:avLst>
              <a:gd name="adj" fmla="val 8571"/>
            </a:avLst>
          </a:prstGeom>
          <a:gradFill xmlns:a="http://schemas.openxmlformats.org/drawingml/2006/main">
            <a:gsLst>
              <a:gs pos="0">
                <a:srgbClr val="FFFFFF"/>
              </a:gs>
              <a:gs pos="100000">
                <a:srgbClr val="EAF6FF"/>
              </a:gs>
            </a:gsLst>
            <a:lin ang="8700000"/>
          </a:gradFill>
          <a:ln xmlns:a="http://schemas.openxmlformats.org/drawingml/2006/main" w="11430">
            <a:solidFill>
              <a:srgbClr val="B7DAFF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55E24405-B8B8-4F4A-BF4A-CA5329CBFC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43950" y="2171700"/>
            <a:ext cx="590550" cy="3238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0064D9"/>
          </a:solidFill>
          <a:ln xmlns:a="http://schemas.openxmlformats.org/drawingml/2006/main" w="9525">
            <a:solidFill>
              <a:srgbClr val="FFFFFF">
                <a:alpha val="5000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FFFFF"/>
                </a:solidFill>
              </a:defRPr>
            </a:pPr>
            <a:r>
              <a:rPr sz="1350" b="1">
                <a:solidFill>
                  <a:srgbClr val="FFFFFF"/>
                </a:solidFill>
              </a:rPr>
              <a:t>04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0128DB17-84A3-4466-9655-C774E3D129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2667000"/>
            <a:ext cx="1504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950" b="1">
                <a:solidFill>
                  <a:srgbClr val="071B52"/>
                </a:solidFill>
              </a:defRPr>
            </a:pPr>
            <a:r>
              <a:rPr sz="1950" b="1">
                <a:solidFill>
                  <a:srgbClr val="071B52"/>
                </a:solidFill>
              </a:rPr>
              <a:t>修改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576F6E29-DE7B-4327-BE39-A4DA84710B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39200" y="3143250"/>
            <a:ext cx="146685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0">
                <a:solidFill>
                  <a:srgbClr val="4E6794"/>
                </a:solidFill>
              </a:defRPr>
            </a:pPr>
            <a:r>
              <a:rPr sz="1350" b="0">
                <a:solidFill>
                  <a:srgbClr val="4E6794"/>
                </a:solidFill>
              </a:rPr>
              <a:t>調整重點與順序</a:t>
            </a:r>
          </a:p>
        </p:txBody>
      </p:sp>
      <p:cxnSp>
        <p:nvCxnSpPr>
          <p:cNvPr id="68" name=""/>
          <p:cNvCxnSpPr>
            <a:stCxn xmlns:a="http://schemas.openxmlformats.org/drawingml/2006/main" id="15" idx="3"/>
            <a:endCxn xmlns:a="http://schemas.openxmlformats.org/drawingml/2006/main" id="19" idx="1"/>
          </p:cNvCxnSpPr>
          <p:nvPr/>
        </p:nvCxnSpPr>
        <p:spPr>
          <a:xfrm xmlns:a="http://schemas.openxmlformats.org/drawingml/2006/main">
            <a:off x="3143250" y="3000375"/>
            <a:ext cx="476250" cy="0"/>
          </a:xfrm>
          <a:prstGeom xmlns:a="http://schemas.openxmlformats.org/drawingml/2006/main" prst="straightConnector1">
            <a:avLst/>
          </a:prstGeom>
          <a:ln xmlns:a="http://schemas.openxmlformats.org/drawingml/2006/main" w="23813">
            <a:solidFill>
              <a:srgbClr val="00B8F5"/>
            </a:solidFill>
            <a:prstDash val="solid"/>
            <a:tailEnd type="arrow" w="med" len="med"/>
          </a:ln>
        </p:spPr>
      </p:cxnSp>
      <p:cxnSp>
        <p:nvCxnSpPr>
          <p:cNvPr id="69" name=""/>
          <p:cNvCxnSpPr>
            <a:stCxn xmlns:a="http://schemas.openxmlformats.org/drawingml/2006/main" id="19" idx="3"/>
            <a:endCxn xmlns:a="http://schemas.openxmlformats.org/drawingml/2006/main" id="23" idx="1"/>
          </p:cNvCxnSpPr>
          <p:nvPr/>
        </p:nvCxnSpPr>
        <p:spPr>
          <a:xfrm xmlns:a="http://schemas.openxmlformats.org/drawingml/2006/main">
            <a:off x="5619750" y="3000375"/>
            <a:ext cx="476250" cy="0"/>
          </a:xfrm>
          <a:prstGeom xmlns:a="http://schemas.openxmlformats.org/drawingml/2006/main" prst="straightConnector1">
            <a:avLst/>
          </a:prstGeom>
          <a:ln xmlns:a="http://schemas.openxmlformats.org/drawingml/2006/main" w="23813">
            <a:solidFill>
              <a:srgbClr val="00B8F5"/>
            </a:solidFill>
            <a:prstDash val="solid"/>
            <a:tailEnd type="arrow" w="med" len="med"/>
          </a:ln>
        </p:spPr>
      </p:cxnSp>
      <p:cxnSp>
        <p:nvCxnSpPr>
          <p:cNvPr id="70" name=""/>
          <p:cNvCxnSpPr>
            <a:stCxn xmlns:a="http://schemas.openxmlformats.org/drawingml/2006/main" id="23" idx="3"/>
            <a:endCxn xmlns:a="http://schemas.openxmlformats.org/drawingml/2006/main" id="27" idx="1"/>
          </p:cNvCxnSpPr>
          <p:nvPr/>
        </p:nvCxnSpPr>
        <p:spPr>
          <a:xfrm xmlns:a="http://schemas.openxmlformats.org/drawingml/2006/main">
            <a:off x="8096250" y="3000375"/>
            <a:ext cx="476250" cy="0"/>
          </a:xfrm>
          <a:prstGeom xmlns:a="http://schemas.openxmlformats.org/drawingml/2006/main" prst="straightConnector1">
            <a:avLst/>
          </a:prstGeom>
          <a:ln xmlns:a="http://schemas.openxmlformats.org/drawingml/2006/main" w="23813">
            <a:solidFill>
              <a:srgbClr val="00B8F5"/>
            </a:solidFill>
            <a:prstDash val="solid"/>
            <a:tailEnd type="arrow" w="med" len="med"/>
          </a:ln>
        </p:spPr>
      </p:cxn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FF52C5CD-6286-44D7-B5F5-45B74A0D31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00200" y="4819650"/>
            <a:ext cx="4095750" cy="1047750"/>
          </a:xfrm>
          <a:prstGeom xmlns:a="http://schemas.openxmlformats.org/drawingml/2006/main" prst="roundRect">
            <a:avLst>
              <a:gd name="adj" fmla="val 16364"/>
            </a:avLst>
          </a:prstGeom>
          <a:gradFill xmlns:a="http://schemas.openxmlformats.org/drawingml/2006/main">
            <a:gsLst>
              <a:gs pos="0">
                <a:srgbClr val="071B52"/>
              </a:gs>
              <a:gs pos="100000">
                <a:srgbClr val="0064D9"/>
              </a:gs>
            </a:gsLst>
            <a:lin ang="8100000"/>
          </a:gradFill>
          <a:ln xmlns:a="http://schemas.openxmlformats.org/drawingml/2006/main" w="11430">
            <a:solidFill>
              <a:srgbClr val="00B8F5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2250" b="1">
                <a:solidFill>
                  <a:srgbClr val="FFFFFF"/>
                </a:solidFill>
              </a:defRPr>
            </a:pPr>
            <a:r>
              <a:rPr sz="2250" b="1">
                <a:solidFill>
                  <a:srgbClr val="FFFFFF"/>
                </a:solidFill>
              </a:rPr>
              <a:t>純圖片簡報</a:t>
            </a:r>
          </a:p>
          <a:p xmlns:a="http://schemas.openxmlformats.org/drawingml/2006/main">
            <a:pPr algn="ctr">
              <a:defRPr sz="2250" b="1">
                <a:solidFill>
                  <a:srgbClr val="FFFFFF"/>
                </a:solidFill>
              </a:defRPr>
            </a:pPr>
            <a:r>
              <a:rPr sz="2250" b="1">
                <a:solidFill>
                  <a:srgbClr val="FFFFFF"/>
                </a:solidFill>
              </a:rPr>
              <a:t>重視視覺衝擊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EF29585D-3C34-4C8D-810C-4CDD152E48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96050" y="4819650"/>
            <a:ext cx="4095750" cy="1047750"/>
          </a:xfrm>
          <a:prstGeom xmlns:a="http://schemas.openxmlformats.org/drawingml/2006/main" prst="roundRect">
            <a:avLst>
              <a:gd name="adj" fmla="val 16364"/>
            </a:avLst>
          </a:prstGeom>
          <a:gradFill xmlns:a="http://schemas.openxmlformats.org/drawingml/2006/main">
            <a:gsLst>
              <a:gs pos="0">
                <a:srgbClr val="071B52"/>
              </a:gs>
              <a:gs pos="100000">
                <a:srgbClr val="0B2A6F"/>
              </a:gs>
            </a:gsLst>
            <a:lin ang="8100000"/>
          </a:gradFill>
          <a:ln xmlns:a="http://schemas.openxmlformats.org/drawingml/2006/main" w="11430">
            <a:solidFill>
              <a:srgbClr val="14D7C6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2250" b="1">
                <a:solidFill>
                  <a:srgbClr val="FFFFFF"/>
                </a:solidFill>
              </a:defRPr>
            </a:pPr>
            <a:r>
              <a:rPr sz="2250" b="1">
                <a:solidFill>
                  <a:srgbClr val="FFFFFF"/>
                </a:solidFill>
              </a:rPr>
              <a:t>可編輯文字簡報</a:t>
            </a:r>
          </a:p>
          <a:p xmlns:a="http://schemas.openxmlformats.org/drawingml/2006/main">
            <a:pPr algn="ctr">
              <a:defRPr sz="2250" b="1">
                <a:solidFill>
                  <a:srgbClr val="FFFFFF"/>
                </a:solidFill>
              </a:defRPr>
            </a:pPr>
            <a:r>
              <a:rPr sz="2250" b="1">
                <a:solidFill>
                  <a:srgbClr val="FFFFFF"/>
                </a:solidFill>
              </a:rPr>
              <a:t>適合頻繁修改</a:t>
            </a:r>
          </a:p>
        </p:txBody>
      </p:sp>
      <p:cxnSp>
        <p:nvCxnSpPr>
          <p:cNvPr id="73" name=""/>
          <p:cNvCxnSpPr>
            <a:stCxn xmlns:a="http://schemas.openxmlformats.org/drawingml/2006/main" id="27" idx="2"/>
            <a:endCxn xmlns:a="http://schemas.openxmlformats.org/drawingml/2006/main" id="34" idx="0"/>
          </p:cNvCxnSpPr>
          <p:nvPr/>
        </p:nvCxnSpPr>
        <p:spPr>
          <a:xfrm xmlns:a="http://schemas.openxmlformats.org/drawingml/2006/main" flipH="1">
            <a:off x="3648075" y="4000500"/>
            <a:ext cx="5924550" cy="819150"/>
          </a:xfrm>
          <a:prstGeom xmlns:a="http://schemas.openxmlformats.org/drawingml/2006/main" prst="bentConnector4">
            <a:avLst>
              <a:gd name="adj1" fmla="val 0"/>
              <a:gd name="adj2" fmla="val 50000"/>
            </a:avLst>
          </a:prstGeom>
          <a:ln xmlns:a="http://schemas.openxmlformats.org/drawingml/2006/main" w="23813">
            <a:solidFill>
              <a:srgbClr val="00B8F5"/>
            </a:solidFill>
            <a:prstDash val="solid"/>
            <a:tailEnd type="arrow" w="med" len="med"/>
          </a:ln>
        </p:spPr>
      </p:cxnSp>
      <p:cxnSp>
        <p:nvCxnSpPr>
          <p:cNvPr id="74" name=""/>
          <p:cNvCxnSpPr>
            <a:stCxn xmlns:a="http://schemas.openxmlformats.org/drawingml/2006/main" id="27" idx="2"/>
            <a:endCxn xmlns:a="http://schemas.openxmlformats.org/drawingml/2006/main" id="35" idx="0"/>
          </p:cNvCxnSpPr>
          <p:nvPr/>
        </p:nvCxnSpPr>
        <p:spPr>
          <a:xfrm xmlns:a="http://schemas.openxmlformats.org/drawingml/2006/main" flipH="1">
            <a:off x="8543925" y="4000500"/>
            <a:ext cx="1028700" cy="819150"/>
          </a:xfrm>
          <a:prstGeom xmlns:a="http://schemas.openxmlformats.org/drawingml/2006/main" prst="bentConnector4">
            <a:avLst>
              <a:gd name="adj1" fmla="val 0"/>
              <a:gd name="adj2" fmla="val 50000"/>
            </a:avLst>
          </a:prstGeom>
          <a:ln xmlns:a="http://schemas.openxmlformats.org/drawingml/2006/main" w="23813">
            <a:solidFill>
              <a:srgbClr val="14D7C6"/>
            </a:solidFill>
            <a:prstDash val="solid"/>
            <a:tailEnd type="arrow" w="med" len="med"/>
          </a:ln>
        </p:spPr>
      </p:cxnSp>
    </p:spTree>
    <p:extLst>
      <p:ext uri="{BB962C8B-B14F-4D97-AF65-F5344CB8AC3E}">
        <p14:creationId xmlns:p14="http://schemas.microsoft.com/office/powerpoint/2010/main" val="1433356669"/>
      </p:ext>
    </p:extLst>
  </p:cSld>
</p:sld>
</file>

<file path=ppt/slides/slide2.xml><?xml version="1.0" encoding="utf-8"?>
<p:sld xmlns:p="http://schemas.openxmlformats.org/presentationml/2006/main">
  <p:cSld>
    <p:bg>
      <p:bgPr>
        <a:gradFill xmlns:a="http://schemas.openxmlformats.org/drawingml/2006/main">
          <a:gsLst>
            <a:gs pos="0">
              <a:srgbClr val="FFFFFF"/>
            </a:gs>
            <a:gs pos="45000">
              <a:srgbClr val="F3FAFF"/>
            </a:gs>
            <a:gs pos="100000">
              <a:srgbClr val="DDF6FF"/>
            </a:gs>
          </a:gsLst>
          <a:lin ang="0"/>
        </a:gra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7555EE4-8D85-4B77-BA2B-2DD2C2E5CD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0">
                <a:srgbClr val="071B52">
                  <a:alpha val="98000"/>
                </a:srgbClr>
              </a:gs>
              <a:gs pos="20000">
                <a:srgbClr val="0B2A6F">
                  <a:alpha val="60000"/>
                </a:srgbClr>
              </a:gs>
              <a:gs pos="55000">
                <a:srgbClr val="FFFFFF">
                  <a:alpha val="0"/>
                </a:srgbClr>
              </a:gs>
            </a:gsLst>
            <a:lin ang="5400000"/>
          </a:gra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7C93D5C-3C48-4CBE-A2A9-50FE11F741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39250" y="0"/>
            <a:ext cx="2952750" cy="6858000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0">
                <a:srgbClr val="00B8F5">
                  <a:alpha val="38000"/>
                </a:srgbClr>
              </a:gs>
              <a:gs pos="100000">
                <a:srgbClr val="FFFFFF">
                  <a:alpha val="0"/>
                </a:srgbClr>
              </a:gs>
            </a:gsLst>
            <a:lin ang="16200000"/>
          </a:gra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ABD491D-710B-4401-AD9C-439B36A67E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115050"/>
            <a:ext cx="5715000" cy="-66675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1B378B1-33F1-4028-BF86-CB252AFEAB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6115050"/>
            <a:ext cx="5715000" cy="-69532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B8F5">
                <a:alpha val="2600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84054A7-3020-4EB4-B084-FE37077C19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62150" y="6115050"/>
            <a:ext cx="5715000" cy="-72390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2C00E9F-5521-4612-AC87-98DB39E865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05100" y="6115050"/>
            <a:ext cx="5715000" cy="-75247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B8F5">
                <a:alpha val="2600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30D3ED3-A808-467F-976B-7B206ECC4F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48050" y="6115050"/>
            <a:ext cx="5715000" cy="-78105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9EF46E6-3E8D-461D-B136-84C85B76B4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0" y="6115050"/>
            <a:ext cx="5715000" cy="-80962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B8F5">
                <a:alpha val="2600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2012899-897A-4416-8916-ACFFCDDA85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33950" y="6115050"/>
            <a:ext cx="5715000" cy="-83820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647FEBB-DB94-4498-BF15-506A29CA19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76900" y="6115050"/>
            <a:ext cx="5715000" cy="-86677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B8F5">
                <a:alpha val="2600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ED5D491-EFD1-42F4-A495-203D549A96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6115050"/>
            <a:ext cx="5715000" cy="-89535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6CAE0C1-27AD-4CB9-B026-A9299A1569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134100"/>
            <a:ext cx="12192000" cy="723900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0">
                <a:srgbClr val="071B52">
                  <a:alpha val="78000"/>
                </a:srgbClr>
              </a:gs>
              <a:gs pos="55000">
                <a:srgbClr val="0064D9">
                  <a:alpha val="20000"/>
                </a:srgbClr>
              </a:gs>
              <a:gs pos="100000">
                <a:srgbClr val="14D7C6">
                  <a:alpha val="24000"/>
                </a:srgbClr>
              </a:gs>
            </a:gsLst>
            <a:lin ang="5400000"/>
          </a:gradFill>
          <a:ln xmlns:a="http://schemas.openxmlformats.org/drawingml/2006/main" w="0">
            <a:noFill/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9428AAA-CFBA-4C3D-9D0A-0F66440997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438150"/>
            <a:ext cx="1066800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071B52"/>
                </a:solidFill>
              </a:defRPr>
            </a:pPr>
            <a:r>
              <a:rPr sz="3150" b="1">
                <a:solidFill>
                  <a:srgbClr val="071B52"/>
                </a:solidFill>
              </a:rPr>
              <a:t>AI改變人的價值位置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6798541-C6B8-49BC-BBC7-C087F191BB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066800"/>
            <a:ext cx="4953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B8F5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4588D3F-8B33-494F-8FE0-986E75664B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1733550"/>
            <a:ext cx="4362450" cy="3200400"/>
          </a:xfrm>
          <a:prstGeom xmlns:a="http://schemas.openxmlformats.org/drawingml/2006/main" prst="roundRect">
            <a:avLst>
              <a:gd name="adj" fmla="val 5357"/>
            </a:avLst>
          </a:prstGeom>
          <a:gradFill xmlns:a="http://schemas.openxmlformats.org/drawingml/2006/main">
            <a:gsLst>
              <a:gs pos="0">
                <a:srgbClr val="071B52"/>
              </a:gs>
              <a:gs pos="100000">
                <a:srgbClr val="0064D9"/>
              </a:gs>
            </a:gsLst>
            <a:lin ang="8100000"/>
          </a:gradFill>
          <a:ln xmlns:a="http://schemas.openxmlformats.org/drawingml/2006/main" w="11430">
            <a:solidFill>
              <a:srgbClr val="B7DAFF">
                <a:alpha val="55000"/>
              </a:srgbClr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9182BB5-24D5-4884-AC11-82FC363877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29450" y="1733550"/>
            <a:ext cx="4362450" cy="3200400"/>
          </a:xfrm>
          <a:prstGeom xmlns:a="http://schemas.openxmlformats.org/drawingml/2006/main" prst="roundRect">
            <a:avLst>
              <a:gd name="adj" fmla="val 5357"/>
            </a:avLst>
          </a:prstGeom>
          <a:gradFill xmlns:a="http://schemas.openxmlformats.org/drawingml/2006/main">
            <a:gsLst>
              <a:gs pos="0">
                <a:srgbClr val="E9FCFF"/>
              </a:gs>
              <a:gs pos="100000">
                <a:srgbClr val="FFFFFF"/>
              </a:gs>
            </a:gsLst>
            <a:lin ang="8100000"/>
          </a:gradFill>
          <a:ln xmlns:a="http://schemas.openxmlformats.org/drawingml/2006/main" w="11430">
            <a:solidFill>
              <a:srgbClr val="14D7C6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3475E7A-0E0C-45D6-A5F4-8F2D374D28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2114550"/>
            <a:ext cx="36385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2250" b="1">
                <a:solidFill>
                  <a:srgbClr val="FFFFFF"/>
                </a:solidFill>
              </a:defRPr>
            </a:pPr>
            <a:r>
              <a:rPr sz="2250" b="1">
                <a:solidFill>
                  <a:srgbClr val="FFFFFF"/>
                </a:solidFill>
              </a:rPr>
              <a:t>執行被自動化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3F5FDE65-7716-4C0A-93CA-54D60FD662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2895600"/>
            <a:ext cx="3028950" cy="3619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0A47B8"/>
          </a:solidFill>
          <a:ln xmlns:a="http://schemas.openxmlformats.org/drawingml/2006/main" w="9525">
            <a:solidFill>
              <a:srgbClr val="FFFFFF">
                <a:alpha val="5000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FFFFF"/>
                </a:solidFill>
              </a:defRPr>
            </a:pPr>
            <a:r>
              <a:rPr sz="1350" b="1">
                <a:solidFill>
                  <a:srgbClr val="FFFFFF"/>
                </a:solidFill>
              </a:rPr>
              <a:t>程式生成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62A7482-5096-4035-B509-332FC80A99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3429000"/>
            <a:ext cx="3028950" cy="3619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0A47B8"/>
          </a:solidFill>
          <a:ln xmlns:a="http://schemas.openxmlformats.org/drawingml/2006/main" w="9525">
            <a:solidFill>
              <a:srgbClr val="FFFFFF">
                <a:alpha val="5000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FFFFF"/>
                </a:solidFill>
              </a:defRPr>
            </a:pPr>
            <a:r>
              <a:rPr sz="1350" b="1">
                <a:solidFill>
                  <a:srgbClr val="FFFFFF"/>
                </a:solidFill>
              </a:rPr>
              <a:t>資料處理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03F59E35-2DBE-4A4D-A136-1F4BDE6293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3962400"/>
            <a:ext cx="3028950" cy="3619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0A47B8"/>
          </a:solidFill>
          <a:ln xmlns:a="http://schemas.openxmlformats.org/drawingml/2006/main" w="9525">
            <a:solidFill>
              <a:srgbClr val="FFFFFF">
                <a:alpha val="5000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FFFFF"/>
                </a:solidFill>
              </a:defRPr>
            </a:pPr>
            <a:r>
              <a:rPr sz="1350" b="1">
                <a:solidFill>
                  <a:srgbClr val="FFFFFF"/>
                </a:solidFill>
              </a:rPr>
              <a:t>任務產出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799A846C-2940-4BC7-8565-39A6E03618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10450" y="2114550"/>
            <a:ext cx="36385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2250" b="1">
                <a:solidFill>
                  <a:srgbClr val="071B52"/>
                </a:solidFill>
              </a:defRPr>
            </a:pPr>
            <a:r>
              <a:rPr sz="2250" b="1">
                <a:solidFill>
                  <a:srgbClr val="071B52"/>
                </a:solidFill>
              </a:rPr>
              <a:t>人的價值上移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719248F5-A113-49C5-BD6C-3ED780F8BF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43800" y="2895600"/>
            <a:ext cx="3028950" cy="3619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0064D9"/>
          </a:solidFill>
          <a:ln xmlns:a="http://schemas.openxmlformats.org/drawingml/2006/main" w="9525">
            <a:solidFill>
              <a:srgbClr val="FFFFFF">
                <a:alpha val="5000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FFFFF"/>
                </a:solidFill>
              </a:defRPr>
            </a:pPr>
            <a:r>
              <a:rPr sz="1350" b="1">
                <a:solidFill>
                  <a:srgbClr val="FFFFFF"/>
                </a:solidFill>
              </a:rPr>
              <a:t>判斷與決策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1A55A78-4F4F-4B29-9937-4D85ACA15A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43800" y="3429000"/>
            <a:ext cx="3028950" cy="3619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0064D9"/>
          </a:solidFill>
          <a:ln xmlns:a="http://schemas.openxmlformats.org/drawingml/2006/main" w="9525">
            <a:solidFill>
              <a:srgbClr val="FFFFFF">
                <a:alpha val="5000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FFFFF"/>
                </a:solidFill>
              </a:defRPr>
            </a:pPr>
            <a:r>
              <a:rPr sz="1350" b="1">
                <a:solidFill>
                  <a:srgbClr val="FFFFFF"/>
                </a:solidFill>
              </a:rPr>
              <a:t>表達與故事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7E53E4EF-5B89-4203-94C9-3297807383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43800" y="3962400"/>
            <a:ext cx="3028950" cy="3619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14D7C6"/>
          </a:solidFill>
          <a:ln xmlns:a="http://schemas.openxmlformats.org/drawingml/2006/main" w="9525">
            <a:solidFill>
              <a:srgbClr val="FFFFFF">
                <a:alpha val="5000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FFFFF"/>
                </a:solidFill>
              </a:defRPr>
            </a:pPr>
            <a:r>
              <a:rPr sz="1350" b="1">
                <a:solidFill>
                  <a:srgbClr val="FFFFFF"/>
                </a:solidFill>
              </a:rPr>
              <a:t>洞察與意義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A76571D6-FB5A-4EA7-B25B-708BBF98F2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81625" y="2971800"/>
            <a:ext cx="1428750" cy="742950"/>
          </a:xfrm>
          <a:prstGeom xmlns:a="http://schemas.openxmlformats.org/drawingml/2006/main" prst="rightArrow">
            <a:avLst/>
          </a:prstGeom>
          <a:gradFill xmlns:a="http://schemas.openxmlformats.org/drawingml/2006/main">
            <a:gsLst>
              <a:gs pos="0">
                <a:srgbClr val="0064D9"/>
              </a:gs>
              <a:gs pos="100000">
                <a:srgbClr val="14D7C6"/>
              </a:gs>
            </a:gsLst>
            <a:lin ang="5400000"/>
          </a:gradFill>
          <a:ln xmlns:a="http://schemas.openxmlformats.org/drawingml/2006/main" w="9525">
            <a:solidFill>
              <a:srgbClr val="FFFFFF">
                <a:alpha val="30000"/>
              </a:srgbClr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6"/>
          <a:fontRef xmlns:a="http://schemas.openxmlformats.org/drawingml/2006/main" idx="major"/>
        </p:style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FFFFFF"/>
                </a:solidFill>
              </a:defRPr>
            </a:pPr>
            <a:r>
              <a:rPr sz="1650" b="1">
                <a:solidFill>
                  <a:srgbClr val="FFFFFF"/>
                </a:solidFill>
              </a:rPr>
              <a:t>從速度</a:t>
            </a:r>
          </a:p>
          <a:p xmlns:a="http://schemas.openxmlformats.org/drawingml/2006/main">
            <a:pPr algn="ctr">
              <a:defRPr sz="1650" b="1">
                <a:solidFill>
                  <a:srgbClr val="FFFFFF"/>
                </a:solidFill>
              </a:defRPr>
            </a:pPr>
            <a:r>
              <a:rPr sz="1650" b="1">
                <a:solidFill>
                  <a:srgbClr val="FFFFFF"/>
                </a:solidFill>
              </a:rPr>
              <a:t>到深度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140B5E26-9571-43C6-80D8-520AB29B16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47800" y="5305425"/>
            <a:ext cx="171450" cy="1714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64D9"/>
          </a:solidFill>
          <a:ln xmlns:a="http://schemas.openxmlformats.org/drawingml/2006/main" w="0">
            <a:solidFill>
              <a:srgbClr val="0064D9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6F8009C2-B836-40A3-BA09-BE80FA6C9B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52600" y="5257800"/>
            <a:ext cx="93345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71B52"/>
                </a:solidFill>
              </a:defRPr>
            </a:pPr>
            <a:r>
              <a:rPr sz="1650" b="1">
                <a:solidFill>
                  <a:srgbClr val="071B52"/>
                </a:solidFill>
              </a:rPr>
              <a:t>AI讓執行更快、更便宜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7557E5AA-047F-4FEF-B244-FC8C653450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47800" y="5705475"/>
            <a:ext cx="171450" cy="1714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64D9"/>
          </a:solidFill>
          <a:ln xmlns:a="http://schemas.openxmlformats.org/drawingml/2006/main" w="0">
            <a:solidFill>
              <a:srgbClr val="0064D9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A26BD23E-C3A1-4D73-9AC4-AC5D100355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52600" y="5657850"/>
            <a:ext cx="93345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71B52"/>
                </a:solidFill>
              </a:defRPr>
            </a:pPr>
            <a:r>
              <a:rPr sz="1650" b="1">
                <a:solidFill>
                  <a:srgbClr val="071B52"/>
                </a:solidFill>
              </a:rPr>
              <a:t>人的優勢轉向提問、判斷與表達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425C4510-E6DE-40C5-AAA0-5C3D0731C4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47800" y="6105525"/>
            <a:ext cx="171450" cy="1714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4D7C6"/>
          </a:solidFill>
          <a:ln xmlns:a="http://schemas.openxmlformats.org/drawingml/2006/main" w="0">
            <a:solidFill>
              <a:srgbClr val="14D7C6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A9A0D7E1-5A48-43D0-8046-2B9E7E181D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52600" y="6057900"/>
            <a:ext cx="93345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71B52"/>
                </a:solidFill>
              </a:defRPr>
            </a:pPr>
            <a:r>
              <a:rPr sz="1650" b="1">
                <a:solidFill>
                  <a:srgbClr val="071B52"/>
                </a:solidFill>
              </a:rPr>
              <a:t>會用AI的人，會拉開新的差距</a:t>
            </a:r>
          </a:p>
        </p:txBody>
      </p:sp>
    </p:spTree>
    <p:extLst>
      <p:ext uri="{BB962C8B-B14F-4D97-AF65-F5344CB8AC3E}">
        <p14:creationId xmlns:p14="http://schemas.microsoft.com/office/powerpoint/2010/main" val="2023196540"/>
      </p:ext>
    </p:extLst>
  </p:cSld>
</p:sld>
</file>

<file path=ppt/slides/slide3.xml><?xml version="1.0" encoding="utf-8"?>
<p:sld xmlns:p="http://schemas.openxmlformats.org/presentationml/2006/main">
  <p:cSld>
    <p:bg>
      <p:bgPr>
        <a:gradFill xmlns:a="http://schemas.openxmlformats.org/drawingml/2006/main">
          <a:gsLst>
            <a:gs pos="0">
              <a:srgbClr val="FFFFFF"/>
            </a:gs>
            <a:gs pos="45000">
              <a:srgbClr val="F3FAFF"/>
            </a:gs>
            <a:gs pos="100000">
              <a:srgbClr val="DDF6FF"/>
            </a:gs>
          </a:gsLst>
          <a:lin ang="0"/>
        </a:gra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3A4ED11-39F0-48A9-931F-9782769A3C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0">
                <a:srgbClr val="071B52">
                  <a:alpha val="98000"/>
                </a:srgbClr>
              </a:gs>
              <a:gs pos="20000">
                <a:srgbClr val="0B2A6F">
                  <a:alpha val="60000"/>
                </a:srgbClr>
              </a:gs>
              <a:gs pos="55000">
                <a:srgbClr val="FFFFFF">
                  <a:alpha val="0"/>
                </a:srgbClr>
              </a:gs>
            </a:gsLst>
            <a:lin ang="5400000"/>
          </a:gra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32B4680-F6F3-4514-A134-381A59308F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39250" y="0"/>
            <a:ext cx="2952750" cy="6858000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0">
                <a:srgbClr val="00B8F5">
                  <a:alpha val="38000"/>
                </a:srgbClr>
              </a:gs>
              <a:gs pos="100000">
                <a:srgbClr val="FFFFFF">
                  <a:alpha val="0"/>
                </a:srgbClr>
              </a:gs>
            </a:gsLst>
            <a:lin ang="16200000"/>
          </a:gra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8D533C9-EDB2-4326-B536-B2144DE6DC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115050"/>
            <a:ext cx="5715000" cy="-66675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87EAAC6-7F0B-4524-B716-E7454333B5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6115050"/>
            <a:ext cx="5715000" cy="-69532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B8F5">
                <a:alpha val="2600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05C9F77-1896-425F-BEA6-2C88A0CD49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62150" y="6115050"/>
            <a:ext cx="5715000" cy="-72390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FD3721B6-1BF8-43B0-AC80-1D32F05CAB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05100" y="6115050"/>
            <a:ext cx="5715000" cy="-75247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B8F5">
                <a:alpha val="2600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30E6FCC-8414-47AC-8AE9-167432162D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48050" y="6115050"/>
            <a:ext cx="5715000" cy="-78105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38283EF-EE60-44BE-BF44-5F85CA92E4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0" y="6115050"/>
            <a:ext cx="5715000" cy="-80962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B8F5">
                <a:alpha val="2600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3485D11-634E-4193-A862-DBBF8924B6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33950" y="6115050"/>
            <a:ext cx="5715000" cy="-83820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AEC7ABF-0641-4B9F-ABDF-5D4A56C8E0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76900" y="6115050"/>
            <a:ext cx="5715000" cy="-86677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B8F5">
                <a:alpha val="2600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AEB5C31-C754-40F9-8C93-31AC2821D6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6115050"/>
            <a:ext cx="5715000" cy="-89535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0CA0F81-90FB-4365-83CB-66284F2740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134100"/>
            <a:ext cx="12192000" cy="723900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0">
                <a:srgbClr val="071B52">
                  <a:alpha val="78000"/>
                </a:srgbClr>
              </a:gs>
              <a:gs pos="55000">
                <a:srgbClr val="0064D9">
                  <a:alpha val="20000"/>
                </a:srgbClr>
              </a:gs>
              <a:gs pos="100000">
                <a:srgbClr val="14D7C6">
                  <a:alpha val="24000"/>
                </a:srgbClr>
              </a:gs>
            </a:gsLst>
            <a:lin ang="5400000"/>
          </a:gradFill>
          <a:ln xmlns:a="http://schemas.openxmlformats.org/drawingml/2006/main" w="0">
            <a:noFill/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526BD73-D65E-4005-A800-D2BD27225C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438150"/>
            <a:ext cx="1066800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071B52"/>
                </a:solidFill>
              </a:defRPr>
            </a:pPr>
            <a:r>
              <a:rPr sz="3150" b="1">
                <a:solidFill>
                  <a:srgbClr val="071B52"/>
                </a:solidFill>
              </a:rPr>
              <a:t>稀缺能力一：提問的藝術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9770CF0-A66E-469F-A35A-B5A7E7AB11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066800"/>
            <a:ext cx="4953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B8F5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6789133-7F13-4634-9C74-2B2F85F3B5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24000" y="1162050"/>
            <a:ext cx="91440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4E6794"/>
                </a:solidFill>
              </a:defRPr>
            </a:pPr>
            <a:r>
              <a:rPr sz="1800" b="1">
                <a:solidFill>
                  <a:srgbClr val="4E6794"/>
                </a:solidFill>
              </a:rPr>
              <a:t>真正的好問題，來自聆聽、判斷與脈絡整合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A0829FA-6350-4185-B064-1E1AB8FAE0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95850" y="2400300"/>
            <a:ext cx="2400300" cy="2400300"/>
          </a:xfrm>
          <a:prstGeom xmlns:a="http://schemas.openxmlformats.org/drawingml/2006/main" prst="ellipse">
            <a:avLst/>
          </a:prstGeom>
          <a:gradFill xmlns:a="http://schemas.openxmlformats.org/drawingml/2006/main">
            <a:gsLst>
              <a:gs pos="0">
                <a:srgbClr val="FFFFFF"/>
              </a:gs>
              <a:gs pos="55000">
                <a:srgbClr val="DDF6FF"/>
              </a:gs>
              <a:gs pos="100000">
                <a:srgbClr val="00B8F5"/>
              </a:gs>
            </a:gsLst>
            <a:path path="shape"/>
          </a:gradFill>
          <a:ln xmlns:a="http://schemas.openxmlformats.org/drawingml/2006/main" w="19050">
            <a:solidFill>
              <a:srgbClr val="00B8F5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7"/>
          <a:fontRef xmlns:a="http://schemas.openxmlformats.org/drawingml/2006/main" idx="major"/>
        </p:style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2400" b="1">
                <a:solidFill>
                  <a:srgbClr val="071B52"/>
                </a:solidFill>
              </a:defRPr>
            </a:pPr>
            <a:r>
              <a:rPr sz="2400" b="1">
                <a:solidFill>
                  <a:srgbClr val="071B52"/>
                </a:solidFill>
              </a:rPr>
              <a:t>留在當下</a:t>
            </a:r>
          </a:p>
          <a:p xmlns:a="http://schemas.openxmlformats.org/drawingml/2006/main">
            <a:pPr algn="ctr">
              <a:defRPr sz="2400" b="1">
                <a:solidFill>
                  <a:srgbClr val="071B52"/>
                </a:solidFill>
              </a:defRPr>
            </a:pPr>
            <a:r>
              <a:rPr sz="2400" b="1">
                <a:solidFill>
                  <a:srgbClr val="071B52"/>
                </a:solidFill>
              </a:rPr>
              <a:t>即時提問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8421C61-A971-45CA-AA51-476C5B65F0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66850" y="2324100"/>
            <a:ext cx="2324100" cy="1200150"/>
          </a:xfrm>
          <a:prstGeom xmlns:a="http://schemas.openxmlformats.org/drawingml/2006/main" prst="roundRect">
            <a:avLst>
              <a:gd name="adj" fmla="val 14286"/>
            </a:avLst>
          </a:prstGeom>
          <a:gradFill xmlns:a="http://schemas.openxmlformats.org/drawingml/2006/main">
            <a:gsLst>
              <a:gs pos="0">
                <a:srgbClr val="FFFFFF"/>
              </a:gs>
              <a:gs pos="100000">
                <a:srgbClr val="EAF6FF"/>
              </a:gs>
            </a:gsLst>
            <a:lin ang="8700000"/>
          </a:gradFill>
          <a:ln xmlns:a="http://schemas.openxmlformats.org/drawingml/2006/main" w="11430">
            <a:solidFill>
              <a:srgbClr val="B7DAFF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29CF2F0-55B4-4E3F-A519-9F30ACA1A4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14500" y="2514600"/>
            <a:ext cx="18288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950" b="1">
                <a:solidFill>
                  <a:srgbClr val="071B52"/>
                </a:solidFill>
              </a:defRPr>
            </a:pPr>
            <a:r>
              <a:rPr sz="1950" b="1">
                <a:solidFill>
                  <a:srgbClr val="071B52"/>
                </a:solidFill>
              </a:rPr>
              <a:t>受訪者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37F1E32-74CB-4A40-A262-A44DD31225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33550" y="2914650"/>
            <a:ext cx="17907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0">
                <a:solidFill>
                  <a:srgbClr val="4E6794"/>
                </a:solidFill>
              </a:defRPr>
            </a:pPr>
            <a:r>
              <a:rPr sz="1350" b="0">
                <a:solidFill>
                  <a:srgbClr val="4E6794"/>
                </a:solidFill>
              </a:rPr>
              <a:t>仔細聆聽回答</a:t>
            </a:r>
          </a:p>
          <a:p xmlns:a="http://schemas.openxmlformats.org/drawingml/2006/main">
            <a:pPr algn="ctr">
              <a:defRPr sz="1350" b="0">
                <a:solidFill>
                  <a:srgbClr val="4E6794"/>
                </a:solidFill>
              </a:defRPr>
            </a:pPr>
            <a:r>
              <a:rPr sz="1350" b="0">
                <a:solidFill>
                  <a:srgbClr val="4E6794"/>
                </a:solidFill>
              </a:rPr>
              <a:t>理解語氣與意圖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8CD12FC4-B60B-4AF7-B702-4DBD061686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01050" y="2324100"/>
            <a:ext cx="2324100" cy="1200150"/>
          </a:xfrm>
          <a:prstGeom xmlns:a="http://schemas.openxmlformats.org/drawingml/2006/main" prst="roundRect">
            <a:avLst>
              <a:gd name="adj" fmla="val 14286"/>
            </a:avLst>
          </a:prstGeom>
          <a:gradFill xmlns:a="http://schemas.openxmlformats.org/drawingml/2006/main">
            <a:gsLst>
              <a:gs pos="0">
                <a:srgbClr val="FFFFFF"/>
              </a:gs>
              <a:gs pos="100000">
                <a:srgbClr val="EAF6FF"/>
              </a:gs>
            </a:gsLst>
            <a:lin ang="8700000"/>
          </a:gradFill>
          <a:ln xmlns:a="http://schemas.openxmlformats.org/drawingml/2006/main" w="11430">
            <a:solidFill>
              <a:srgbClr val="B7DAFF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B68DE7A3-2CD7-4BDF-951C-5394780773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48700" y="2514600"/>
            <a:ext cx="18288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950" b="1">
                <a:solidFill>
                  <a:srgbClr val="071B52"/>
                </a:solidFill>
              </a:defRPr>
            </a:pPr>
            <a:r>
              <a:rPr sz="1950" b="1">
                <a:solidFill>
                  <a:srgbClr val="071B52"/>
                </a:solidFill>
              </a:rPr>
              <a:t>觀眾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7E0E0F6A-5CBF-4CF2-AC16-2984A1BB09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67750" y="2914650"/>
            <a:ext cx="17907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0">
                <a:solidFill>
                  <a:srgbClr val="4E6794"/>
                </a:solidFill>
              </a:defRPr>
            </a:pPr>
            <a:r>
              <a:rPr sz="1350" b="0">
                <a:solidFill>
                  <a:srgbClr val="4E6794"/>
                </a:solidFill>
              </a:rPr>
              <a:t>判斷聽眾在意什麼</a:t>
            </a:r>
          </a:p>
          <a:p xmlns:a="http://schemas.openxmlformats.org/drawingml/2006/main">
            <a:pPr algn="ctr">
              <a:defRPr sz="1350" b="0">
                <a:solidFill>
                  <a:srgbClr val="4E6794"/>
                </a:solidFill>
              </a:defRPr>
            </a:pPr>
            <a:r>
              <a:rPr sz="1350" b="0">
                <a:solidFill>
                  <a:srgbClr val="4E6794"/>
                </a:solidFill>
              </a:rPr>
              <a:t>把問題拉回價值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7B07D8A6-0D52-479F-AF2D-53C16DCCDE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95850" y="4972050"/>
            <a:ext cx="2324100" cy="1200150"/>
          </a:xfrm>
          <a:prstGeom xmlns:a="http://schemas.openxmlformats.org/drawingml/2006/main" prst="roundRect">
            <a:avLst>
              <a:gd name="adj" fmla="val 14286"/>
            </a:avLst>
          </a:prstGeom>
          <a:gradFill xmlns:a="http://schemas.openxmlformats.org/drawingml/2006/main">
            <a:gsLst>
              <a:gs pos="0">
                <a:srgbClr val="FFFFFF"/>
              </a:gs>
              <a:gs pos="100000">
                <a:srgbClr val="EAF6FF"/>
              </a:gs>
            </a:gsLst>
            <a:lin ang="8700000"/>
          </a:gradFill>
          <a:ln xmlns:a="http://schemas.openxmlformats.org/drawingml/2006/main" w="11430">
            <a:solidFill>
              <a:srgbClr val="B7DAFF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A3BCF78A-FA1D-41CE-8FE0-C0C8F7A48D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0" y="5162550"/>
            <a:ext cx="18288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950" b="1">
                <a:solidFill>
                  <a:srgbClr val="071B52"/>
                </a:solidFill>
              </a:defRPr>
            </a:pPr>
            <a:r>
              <a:rPr sz="1950" b="1">
                <a:solidFill>
                  <a:srgbClr val="071B52"/>
                </a:solidFill>
              </a:rPr>
              <a:t>脈絡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37AF3517-AE0D-4D8D-AF32-F03DFBB7F6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62550" y="5562600"/>
            <a:ext cx="17907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0">
                <a:solidFill>
                  <a:srgbClr val="4E6794"/>
                </a:solidFill>
              </a:defRPr>
            </a:pPr>
            <a:r>
              <a:rPr sz="1350" b="0">
                <a:solidFill>
                  <a:srgbClr val="4E6794"/>
                </a:solidFill>
              </a:rPr>
              <a:t>整合背景資訊</a:t>
            </a:r>
          </a:p>
          <a:p xmlns:a="http://schemas.openxmlformats.org/drawingml/2006/main">
            <a:pPr algn="ctr">
              <a:defRPr sz="1350" b="0">
                <a:solidFill>
                  <a:srgbClr val="4E6794"/>
                </a:solidFill>
              </a:defRPr>
            </a:pPr>
            <a:r>
              <a:rPr sz="1350" b="0">
                <a:solidFill>
                  <a:srgbClr val="4E6794"/>
                </a:solidFill>
              </a:rPr>
              <a:t>支撐下一個追問</a:t>
            </a:r>
          </a:p>
        </p:txBody>
      </p:sp>
      <p:cxnSp>
        <p:nvCxnSpPr>
          <p:cNvPr id="54" name=""/>
          <p:cNvCxnSpPr>
            <a:stCxn xmlns:a="http://schemas.openxmlformats.org/drawingml/2006/main" id="17" idx="3"/>
            <a:endCxn xmlns:a="http://schemas.openxmlformats.org/drawingml/2006/main" id="16" idx="2"/>
          </p:cNvCxnSpPr>
          <p:nvPr/>
        </p:nvCxnSpPr>
        <p:spPr>
          <a:xfrm xmlns:a="http://schemas.openxmlformats.org/drawingml/2006/main">
            <a:off x="3790950" y="2924175"/>
            <a:ext cx="1104900" cy="676275"/>
          </a:xfrm>
          <a:prstGeom xmlns:a="http://schemas.openxmlformats.org/drawingml/2006/main" prst="straightConnector1">
            <a:avLst/>
          </a:prstGeom>
          <a:ln xmlns:a="http://schemas.openxmlformats.org/drawingml/2006/main" w="23813">
            <a:solidFill>
              <a:srgbClr val="0064D9"/>
            </a:solidFill>
            <a:prstDash val="solid"/>
            <a:tailEnd type="arrow" w="med" len="med"/>
          </a:ln>
        </p:spPr>
      </p:cxnSp>
      <p:cxnSp>
        <p:nvCxnSpPr>
          <p:cNvPr id="55" name=""/>
          <p:cNvCxnSpPr>
            <a:stCxn xmlns:a="http://schemas.openxmlformats.org/drawingml/2006/main" id="16" idx="6"/>
            <a:endCxn xmlns:a="http://schemas.openxmlformats.org/drawingml/2006/main" id="20" idx="1"/>
          </p:cNvCxnSpPr>
          <p:nvPr/>
        </p:nvCxnSpPr>
        <p:spPr>
          <a:xfrm xmlns:a="http://schemas.openxmlformats.org/drawingml/2006/main" flipV="1">
            <a:off x="7296150" y="2924175"/>
            <a:ext cx="1104900" cy="676275"/>
          </a:xfrm>
          <a:prstGeom xmlns:a="http://schemas.openxmlformats.org/drawingml/2006/main" prst="straightConnector1">
            <a:avLst/>
          </a:prstGeom>
          <a:ln xmlns:a="http://schemas.openxmlformats.org/drawingml/2006/main" w="23813">
            <a:solidFill>
              <a:srgbClr val="14D7C6"/>
            </a:solidFill>
            <a:prstDash val="solid"/>
            <a:tailEnd type="arrow" w="med" len="med"/>
          </a:ln>
        </p:spPr>
      </p:cxnSp>
      <p:cxnSp>
        <p:nvCxnSpPr>
          <p:cNvPr id="56" name=""/>
          <p:cNvCxnSpPr>
            <a:stCxn xmlns:a="http://schemas.openxmlformats.org/drawingml/2006/main" id="23" idx="0"/>
            <a:endCxn xmlns:a="http://schemas.openxmlformats.org/drawingml/2006/main" id="16" idx="4"/>
          </p:cNvCxnSpPr>
          <p:nvPr/>
        </p:nvCxnSpPr>
        <p:spPr>
          <a:xfrm xmlns:a="http://schemas.openxmlformats.org/drawingml/2006/main" flipV="1">
            <a:off x="6057900" y="4800600"/>
            <a:ext cx="38100" cy="171450"/>
          </a:xfrm>
          <a:prstGeom xmlns:a="http://schemas.openxmlformats.org/drawingml/2006/main" prst="straightConnector1">
            <a:avLst/>
          </a:prstGeom>
          <a:ln xmlns:a="http://schemas.openxmlformats.org/drawingml/2006/main" w="23813">
            <a:solidFill>
              <a:srgbClr val="00B8F5"/>
            </a:solidFill>
            <a:prstDash val="solid"/>
            <a:tailEnd type="arrow" w="med" len="med"/>
          </a:ln>
        </p:spPr>
      </p:cxnSp>
    </p:spTree>
    <p:extLst>
      <p:ext uri="{BB962C8B-B14F-4D97-AF65-F5344CB8AC3E}">
        <p14:creationId xmlns:p14="http://schemas.microsoft.com/office/powerpoint/2010/main" val="1113850492"/>
      </p:ext>
    </p:extLst>
  </p:cSld>
</p:sld>
</file>

<file path=ppt/slides/slide4.xml><?xml version="1.0" encoding="utf-8"?>
<p:sld xmlns:p="http://schemas.openxmlformats.org/presentationml/2006/main">
  <p:cSld>
    <p:bg>
      <p:bgPr>
        <a:gradFill xmlns:a="http://schemas.openxmlformats.org/drawingml/2006/main">
          <a:gsLst>
            <a:gs pos="0">
              <a:srgbClr val="FFFFFF"/>
            </a:gs>
            <a:gs pos="45000">
              <a:srgbClr val="F3FAFF"/>
            </a:gs>
            <a:gs pos="100000">
              <a:srgbClr val="DDF6FF"/>
            </a:gs>
          </a:gsLst>
          <a:lin ang="0"/>
        </a:gra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E2C725E-5B94-49B9-BF24-DD88F6E8CD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0">
                <a:srgbClr val="071B52">
                  <a:alpha val="98000"/>
                </a:srgbClr>
              </a:gs>
              <a:gs pos="20000">
                <a:srgbClr val="0B2A6F">
                  <a:alpha val="60000"/>
                </a:srgbClr>
              </a:gs>
              <a:gs pos="55000">
                <a:srgbClr val="FFFFFF">
                  <a:alpha val="0"/>
                </a:srgbClr>
              </a:gs>
            </a:gsLst>
            <a:lin ang="5400000"/>
          </a:gra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B0F7979-F8E6-41FE-B395-74F562E8CE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39250" y="0"/>
            <a:ext cx="2952750" cy="6858000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0">
                <a:srgbClr val="00B8F5">
                  <a:alpha val="38000"/>
                </a:srgbClr>
              </a:gs>
              <a:gs pos="100000">
                <a:srgbClr val="FFFFFF">
                  <a:alpha val="0"/>
                </a:srgbClr>
              </a:gs>
            </a:gsLst>
            <a:lin ang="16200000"/>
          </a:gra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01A01C1-52FE-4C0F-BF71-B866CDB1CD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115050"/>
            <a:ext cx="5715000" cy="-66675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4E9D5B0-E3DF-4ED3-B59B-DFAC82E5D6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6115050"/>
            <a:ext cx="5715000" cy="-69532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B8F5">
                <a:alpha val="2600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26C136C-2D05-4EFC-B34F-7971714D7C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62150" y="6115050"/>
            <a:ext cx="5715000" cy="-72390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2CBC94E-9F64-498F-8EC7-023DCA2EB9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05100" y="6115050"/>
            <a:ext cx="5715000" cy="-75247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B8F5">
                <a:alpha val="2600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72F29CF-970E-4036-ADEC-221EE10781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48050" y="6115050"/>
            <a:ext cx="5715000" cy="-78105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843C2C7-EF2F-45B2-8663-2DAE318D00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0" y="6115050"/>
            <a:ext cx="5715000" cy="-80962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B8F5">
                <a:alpha val="2600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B145CC9-98C2-4EE7-9910-ABC3BF0989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33950" y="6115050"/>
            <a:ext cx="5715000" cy="-83820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261B06B-0714-47A1-9CBB-C7DAC96612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76900" y="6115050"/>
            <a:ext cx="5715000" cy="-86677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B8F5">
                <a:alpha val="2600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21B681A-5034-4B37-A96E-C935367AAF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6115050"/>
            <a:ext cx="5715000" cy="-89535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15D0E8E-B32C-47FA-81CD-79F616652E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134100"/>
            <a:ext cx="12192000" cy="723900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0">
                <a:srgbClr val="071B52">
                  <a:alpha val="78000"/>
                </a:srgbClr>
              </a:gs>
              <a:gs pos="55000">
                <a:srgbClr val="0064D9">
                  <a:alpha val="20000"/>
                </a:srgbClr>
              </a:gs>
              <a:gs pos="100000">
                <a:srgbClr val="14D7C6">
                  <a:alpha val="24000"/>
                </a:srgbClr>
              </a:gs>
            </a:gsLst>
            <a:lin ang="5400000"/>
          </a:gradFill>
          <a:ln xmlns:a="http://schemas.openxmlformats.org/drawingml/2006/main" w="0">
            <a:noFill/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11F5766-2AF8-4FA8-AC1C-80E5AD7AA2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438150"/>
            <a:ext cx="1066800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071B52"/>
                </a:solidFill>
              </a:defRPr>
            </a:pPr>
            <a:r>
              <a:rPr sz="3150" b="1">
                <a:solidFill>
                  <a:srgbClr val="071B52"/>
                </a:solidFill>
              </a:rPr>
              <a:t>稀缺能力二：說故事的能力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6D7F80C-D1A3-4062-A406-42C74AA255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066800"/>
            <a:ext cx="4953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B8F5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A020710-7CE9-4228-A5A9-2420C6B3E6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2190750"/>
            <a:ext cx="2667000" cy="2190750"/>
          </a:xfrm>
          <a:prstGeom xmlns:a="http://schemas.openxmlformats.org/drawingml/2006/main" prst="roundRect">
            <a:avLst>
              <a:gd name="adj" fmla="val 7826"/>
            </a:avLst>
          </a:prstGeom>
          <a:gradFill xmlns:a="http://schemas.openxmlformats.org/drawingml/2006/main">
            <a:gsLst>
              <a:gs pos="0">
                <a:srgbClr val="FFFFFF"/>
              </a:gs>
              <a:gs pos="100000">
                <a:srgbClr val="EAF6FF"/>
              </a:gs>
            </a:gsLst>
            <a:lin ang="8700000"/>
          </a:gradFill>
          <a:ln xmlns:a="http://schemas.openxmlformats.org/drawingml/2006/main" w="11430">
            <a:solidFill>
              <a:srgbClr val="B7DAFF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096F4DE-38FA-4E36-A240-4D630C28C0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2362200"/>
            <a:ext cx="590550" cy="3238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0064D9"/>
          </a:solidFill>
          <a:ln xmlns:a="http://schemas.openxmlformats.org/drawingml/2006/main" w="9525">
            <a:solidFill>
              <a:srgbClr val="FFFFFF">
                <a:alpha val="5000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FFFFF"/>
                </a:solidFill>
              </a:defRPr>
            </a:pPr>
            <a:r>
              <a:rPr sz="1350" b="1">
                <a:solidFill>
                  <a:srgbClr val="FFFFFF"/>
                </a:solidFill>
              </a:rPr>
              <a:t>01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0996610-73DE-4C99-99E2-C987FD3895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2857500"/>
            <a:ext cx="2171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950" b="1">
                <a:solidFill>
                  <a:srgbClr val="071B52"/>
                </a:solidFill>
              </a:defRPr>
            </a:pPr>
            <a:r>
              <a:rPr sz="1950" b="1">
                <a:solidFill>
                  <a:srgbClr val="071B52"/>
                </a:solidFill>
              </a:rPr>
              <a:t>資料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69FFEAF-CEB4-4CF5-97DB-4E65A403BD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3333750"/>
            <a:ext cx="2133600" cy="876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0">
                <a:solidFill>
                  <a:srgbClr val="4E6794"/>
                </a:solidFill>
              </a:defRPr>
            </a:pPr>
            <a:r>
              <a:rPr sz="1350" b="0">
                <a:solidFill>
                  <a:srgbClr val="4E6794"/>
                </a:solidFill>
              </a:rPr>
              <a:t>資訊分散，難以形成共識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C0650963-F7C7-4A07-9D86-91DC8E7104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0" y="1866900"/>
            <a:ext cx="2667000" cy="2571750"/>
          </a:xfrm>
          <a:prstGeom xmlns:a="http://schemas.openxmlformats.org/drawingml/2006/main" prst="roundRect">
            <a:avLst>
              <a:gd name="adj" fmla="val 6667"/>
            </a:avLst>
          </a:prstGeom>
          <a:gradFill xmlns:a="http://schemas.openxmlformats.org/drawingml/2006/main">
            <a:gsLst>
              <a:gs pos="0">
                <a:srgbClr val="FFFFFF"/>
              </a:gs>
              <a:gs pos="100000">
                <a:srgbClr val="EAF6FF"/>
              </a:gs>
            </a:gsLst>
            <a:lin ang="8700000"/>
          </a:gradFill>
          <a:ln xmlns:a="http://schemas.openxmlformats.org/drawingml/2006/main" w="11430">
            <a:solidFill>
              <a:srgbClr val="B7DAFF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A56588D0-6DA6-42A0-A34D-F6223B3CE2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33950" y="2038350"/>
            <a:ext cx="590550" cy="3238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00B8F5"/>
          </a:solidFill>
          <a:ln xmlns:a="http://schemas.openxmlformats.org/drawingml/2006/main" w="9525">
            <a:solidFill>
              <a:srgbClr val="FFFFFF">
                <a:alpha val="5000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FFFFF"/>
                </a:solidFill>
              </a:defRPr>
            </a:pPr>
            <a:r>
              <a:rPr sz="1350" b="1">
                <a:solidFill>
                  <a:srgbClr val="FFFFFF"/>
                </a:solidFill>
              </a:rPr>
              <a:t>02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67F9E58E-0C22-448B-A975-C39B212C52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010150" y="2533650"/>
            <a:ext cx="2171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950" b="1">
                <a:solidFill>
                  <a:srgbClr val="071B52"/>
                </a:solidFill>
              </a:defRPr>
            </a:pPr>
            <a:r>
              <a:rPr sz="1950" b="1">
                <a:solidFill>
                  <a:srgbClr val="071B52"/>
                </a:solidFill>
              </a:rPr>
              <a:t>故事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3B77DBAE-9AB8-4DE4-BC21-0C8F7ACDD5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029200" y="3009900"/>
            <a:ext cx="2133600" cy="1257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0">
                <a:solidFill>
                  <a:srgbClr val="4E6794"/>
                </a:solidFill>
              </a:defRPr>
            </a:pPr>
            <a:r>
              <a:rPr sz="1350" b="0">
                <a:solidFill>
                  <a:srgbClr val="4E6794"/>
                </a:solidFill>
              </a:rPr>
              <a:t>串連現況、原因、影響與下一步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C2E578F0-60EA-49F3-AA57-E1D1210710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0" y="2190750"/>
            <a:ext cx="2667000" cy="2190750"/>
          </a:xfrm>
          <a:prstGeom xmlns:a="http://schemas.openxmlformats.org/drawingml/2006/main" prst="roundRect">
            <a:avLst>
              <a:gd name="adj" fmla="val 7826"/>
            </a:avLst>
          </a:prstGeom>
          <a:gradFill xmlns:a="http://schemas.openxmlformats.org/drawingml/2006/main">
            <a:gsLst>
              <a:gs pos="0">
                <a:srgbClr val="FFFFFF"/>
              </a:gs>
              <a:gs pos="100000">
                <a:srgbClr val="EAF6FF"/>
              </a:gs>
            </a:gsLst>
            <a:lin ang="8700000"/>
          </a:gradFill>
          <a:ln xmlns:a="http://schemas.openxmlformats.org/drawingml/2006/main" w="11430">
            <a:solidFill>
              <a:srgbClr val="B7DAFF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C11A9833-A68E-448C-8289-98ABB3D2A7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43950" y="2362200"/>
            <a:ext cx="590550" cy="3238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14D7C6"/>
          </a:solidFill>
          <a:ln xmlns:a="http://schemas.openxmlformats.org/drawingml/2006/main" w="9525">
            <a:solidFill>
              <a:srgbClr val="FFFFFF">
                <a:alpha val="5000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FFFFF"/>
                </a:solidFill>
              </a:defRPr>
            </a:pPr>
            <a:r>
              <a:rPr sz="1350" b="1">
                <a:solidFill>
                  <a:srgbClr val="FFFFFF"/>
                </a:solidFill>
              </a:rPr>
              <a:t>03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EC552166-6D18-4DFE-BCFA-E1B46F1B92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2857500"/>
            <a:ext cx="2171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950" b="1">
                <a:solidFill>
                  <a:srgbClr val="071B52"/>
                </a:solidFill>
              </a:defRPr>
            </a:pPr>
            <a:r>
              <a:rPr sz="1950" b="1">
                <a:solidFill>
                  <a:srgbClr val="071B52"/>
                </a:solidFill>
              </a:rPr>
              <a:t>決策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9F9066EA-39B0-490F-99AA-96A122444C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39200" y="3333750"/>
            <a:ext cx="2133600" cy="876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0">
                <a:solidFill>
                  <a:srgbClr val="4E6794"/>
                </a:solidFill>
              </a:defRPr>
            </a:pPr>
            <a:r>
              <a:rPr sz="1350" b="0">
                <a:solidFill>
                  <a:srgbClr val="4E6794"/>
                </a:solidFill>
              </a:rPr>
              <a:t>讓價值被理解，推動行動</a:t>
            </a:r>
          </a:p>
        </p:txBody>
      </p:sp>
      <p:cxnSp>
        <p:nvCxnSpPr>
          <p:cNvPr id="56" name=""/>
          <p:cNvCxnSpPr>
            <a:stCxn xmlns:a="http://schemas.openxmlformats.org/drawingml/2006/main" id="15" idx="3"/>
            <a:endCxn xmlns:a="http://schemas.openxmlformats.org/drawingml/2006/main" id="19" idx="1"/>
          </p:cNvCxnSpPr>
          <p:nvPr/>
        </p:nvCxnSpPr>
        <p:spPr>
          <a:xfrm xmlns:a="http://schemas.openxmlformats.org/drawingml/2006/main" flipV="1">
            <a:off x="3619500" y="3152775"/>
            <a:ext cx="1143000" cy="133350"/>
          </a:xfrm>
          <a:prstGeom xmlns:a="http://schemas.openxmlformats.org/drawingml/2006/main" prst="straightConnector1">
            <a:avLst/>
          </a:prstGeom>
          <a:ln xmlns:a="http://schemas.openxmlformats.org/drawingml/2006/main" w="23813">
            <a:solidFill>
              <a:srgbClr val="0064D9"/>
            </a:solidFill>
            <a:prstDash val="solid"/>
            <a:tailEnd type="arrow" w="med" len="med"/>
          </a:ln>
        </p:spPr>
      </p:cxnSp>
      <p:cxnSp>
        <p:nvCxnSpPr>
          <p:cNvPr id="57" name=""/>
          <p:cNvCxnSpPr>
            <a:stCxn xmlns:a="http://schemas.openxmlformats.org/drawingml/2006/main" id="19" idx="3"/>
            <a:endCxn xmlns:a="http://schemas.openxmlformats.org/drawingml/2006/main" id="23" idx="1"/>
          </p:cNvCxnSpPr>
          <p:nvPr/>
        </p:nvCxnSpPr>
        <p:spPr>
          <a:xfrm xmlns:a="http://schemas.openxmlformats.org/drawingml/2006/main">
            <a:off x="7429500" y="3152775"/>
            <a:ext cx="1143000" cy="133350"/>
          </a:xfrm>
          <a:prstGeom xmlns:a="http://schemas.openxmlformats.org/drawingml/2006/main" prst="straightConnector1">
            <a:avLst/>
          </a:prstGeom>
          <a:ln xmlns:a="http://schemas.openxmlformats.org/drawingml/2006/main" w="23813">
            <a:solidFill>
              <a:srgbClr val="14D7C6"/>
            </a:solidFill>
            <a:prstDash val="solid"/>
            <a:tailEnd type="arrow" w="med" len="med"/>
          </a:ln>
        </p:spPr>
      </p:cxn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18A2589B-1A90-4520-BD1E-B2972DFCA8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57300" y="5010150"/>
            <a:ext cx="9677400" cy="723900"/>
          </a:xfrm>
          <a:prstGeom xmlns:a="http://schemas.openxmlformats.org/drawingml/2006/main" prst="roundRect">
            <a:avLst>
              <a:gd name="adj" fmla="val 23684"/>
            </a:avLst>
          </a:prstGeom>
          <a:solidFill xmlns:a="http://schemas.openxmlformats.org/drawingml/2006/main">
            <a:srgbClr val="071B52"/>
          </a:solidFill>
          <a:ln xmlns:a="http://schemas.openxmlformats.org/drawingml/2006/main" w="11430">
            <a:solidFill>
              <a:srgbClr val="00B8F5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2100" b="1">
                <a:solidFill>
                  <a:srgbClr val="FFFFFF"/>
                </a:solidFill>
              </a:defRPr>
            </a:pPr>
            <a:r>
              <a:rPr sz="2100" b="1">
                <a:solidFill>
                  <a:srgbClr val="FFFFFF"/>
                </a:solidFill>
              </a:rPr>
              <a:t>商業簡報的任務：把複雜資訊變成可採納的判斷</a:t>
            </a:r>
          </a:p>
        </p:txBody>
      </p:sp>
    </p:spTree>
    <p:extLst>
      <p:ext uri="{BB962C8B-B14F-4D97-AF65-F5344CB8AC3E}">
        <p14:creationId xmlns:p14="http://schemas.microsoft.com/office/powerpoint/2010/main" val="1291468523"/>
      </p:ext>
    </p:extLst>
  </p:cSld>
</p:sld>
</file>

<file path=ppt/slides/slide5.xml><?xml version="1.0" encoding="utf-8"?>
<p:sld xmlns:p="http://schemas.openxmlformats.org/presentationml/2006/main">
  <p:cSld>
    <p:bg>
      <p:bgPr>
        <a:gradFill xmlns:a="http://schemas.openxmlformats.org/drawingml/2006/main">
          <a:gsLst>
            <a:gs pos="0">
              <a:srgbClr val="FFFFFF"/>
            </a:gs>
            <a:gs pos="45000">
              <a:srgbClr val="F3FAFF"/>
            </a:gs>
            <a:gs pos="100000">
              <a:srgbClr val="DDF6FF"/>
            </a:gs>
          </a:gsLst>
          <a:lin ang="0"/>
        </a:gra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C4E58C8-9B94-47CF-B912-FBC431001E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0">
                <a:srgbClr val="071B52">
                  <a:alpha val="98000"/>
                </a:srgbClr>
              </a:gs>
              <a:gs pos="20000">
                <a:srgbClr val="0B2A6F">
                  <a:alpha val="60000"/>
                </a:srgbClr>
              </a:gs>
              <a:gs pos="55000">
                <a:srgbClr val="FFFFFF">
                  <a:alpha val="0"/>
                </a:srgbClr>
              </a:gs>
            </a:gsLst>
            <a:lin ang="5400000"/>
          </a:gra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BBD3107-6F9D-4BAC-9FE1-431718DE77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39250" y="0"/>
            <a:ext cx="2952750" cy="6858000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0">
                <a:srgbClr val="00B8F5">
                  <a:alpha val="38000"/>
                </a:srgbClr>
              </a:gs>
              <a:gs pos="100000">
                <a:srgbClr val="FFFFFF">
                  <a:alpha val="0"/>
                </a:srgbClr>
              </a:gs>
            </a:gsLst>
            <a:lin ang="16200000"/>
          </a:gra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D22B375-2DB2-4825-97AD-81E4003D78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115050"/>
            <a:ext cx="5715000" cy="-66675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41AB6B1-7A64-4C39-B38C-5AC3E0D177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6115050"/>
            <a:ext cx="5715000" cy="-69532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B8F5">
                <a:alpha val="2600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894C2E2-2C26-4117-8903-5CD9FEA8BF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62150" y="6115050"/>
            <a:ext cx="5715000" cy="-72390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0A08F49-F7FF-4EF9-82C1-77BF43FB33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05100" y="6115050"/>
            <a:ext cx="5715000" cy="-75247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B8F5">
                <a:alpha val="2600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C745E7F-9274-473C-8E91-EC0714F552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48050" y="6115050"/>
            <a:ext cx="5715000" cy="-78105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E14D772-C715-442E-9C14-37FE781464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0" y="6115050"/>
            <a:ext cx="5715000" cy="-80962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B8F5">
                <a:alpha val="2600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D1B74AF-E2ED-486E-BB90-46B2868A73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33950" y="6115050"/>
            <a:ext cx="5715000" cy="-83820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BF3D686-3A74-4A2C-A060-93F88326C5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76900" y="6115050"/>
            <a:ext cx="5715000" cy="-86677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B8F5">
                <a:alpha val="2600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6C939F6-B8BB-4C0B-81B3-16106E3166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6115050"/>
            <a:ext cx="5715000" cy="-89535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5134A47-4919-4BA8-8656-8FD9908EED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134100"/>
            <a:ext cx="12192000" cy="723900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0">
                <a:srgbClr val="071B52">
                  <a:alpha val="78000"/>
                </a:srgbClr>
              </a:gs>
              <a:gs pos="55000">
                <a:srgbClr val="0064D9">
                  <a:alpha val="20000"/>
                </a:srgbClr>
              </a:gs>
              <a:gs pos="100000">
                <a:srgbClr val="14D7C6">
                  <a:alpha val="24000"/>
                </a:srgbClr>
              </a:gs>
            </a:gsLst>
            <a:lin ang="5400000"/>
          </a:gradFill>
          <a:ln xmlns:a="http://schemas.openxmlformats.org/drawingml/2006/main" w="0">
            <a:noFill/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9FF8057-F336-4D59-83EE-5EAC6A6964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438150"/>
            <a:ext cx="1066800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071B52"/>
                </a:solidFill>
              </a:defRPr>
            </a:pPr>
            <a:r>
              <a:rPr sz="3150" b="1">
                <a:solidFill>
                  <a:srgbClr val="071B52"/>
                </a:solidFill>
              </a:rPr>
              <a:t>稀缺能力三：感知不完美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8A8B9CF-057F-4520-9378-C424227714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066800"/>
            <a:ext cx="4953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B8F5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CAB0A16-D644-47C2-8C2B-00FFED9A96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1809750"/>
            <a:ext cx="4000500" cy="3143250"/>
          </a:xfrm>
          <a:prstGeom xmlns:a="http://schemas.openxmlformats.org/drawingml/2006/main" prst="roundRect">
            <a:avLst>
              <a:gd name="adj" fmla="val 5455"/>
            </a:avLst>
          </a:prstGeom>
          <a:gradFill xmlns:a="http://schemas.openxmlformats.org/drawingml/2006/main">
            <a:gsLst>
              <a:gs pos="0">
                <a:srgbClr val="FFFFFF"/>
              </a:gs>
              <a:gs pos="100000">
                <a:srgbClr val="EAF6FF"/>
              </a:gs>
            </a:gsLst>
            <a:lin ang="8100000"/>
          </a:gradFill>
          <a:ln xmlns:a="http://schemas.openxmlformats.org/drawingml/2006/main" w="11430">
            <a:solidFill>
              <a:srgbClr val="B7DAFF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F58CA2E-E681-4BDE-BF9A-51E3E1DD71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0" y="1809750"/>
            <a:ext cx="4000500" cy="3143250"/>
          </a:xfrm>
          <a:prstGeom xmlns:a="http://schemas.openxmlformats.org/drawingml/2006/main" prst="roundRect">
            <a:avLst>
              <a:gd name="adj" fmla="val 5455"/>
            </a:avLst>
          </a:prstGeom>
          <a:gradFill xmlns:a="http://schemas.openxmlformats.org/drawingml/2006/main">
            <a:gsLst>
              <a:gs pos="0">
                <a:srgbClr val="071B52"/>
              </a:gs>
              <a:gs pos="100000">
                <a:srgbClr val="123B9A"/>
              </a:gs>
            </a:gsLst>
            <a:lin ang="8100000"/>
          </a:gradFill>
          <a:ln xmlns:a="http://schemas.openxmlformats.org/drawingml/2006/main" w="11430">
            <a:solidFill>
              <a:srgbClr val="14D7C6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27AAEAF-1A6C-4764-AB87-7E866AE02D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81150" y="2190750"/>
            <a:ext cx="31242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2550" b="1">
                <a:solidFill>
                  <a:srgbClr val="071B52"/>
                </a:solidFill>
              </a:defRPr>
            </a:pPr>
            <a:r>
              <a:rPr sz="2550" b="1">
                <a:solidFill>
                  <a:srgbClr val="071B52"/>
                </a:solidFill>
              </a:rPr>
              <a:t>完美輸出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9A5FEF8F-1985-440A-AE55-2A89C0E3DB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81200" y="2933700"/>
            <a:ext cx="2362200" cy="914400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0">
                <a:srgbClr val="DDEBFF"/>
              </a:gs>
              <a:gs pos="100000">
                <a:srgbClr val="FFFFFF"/>
              </a:gs>
            </a:gsLst>
            <a:lin ang="5400000"/>
          </a:gradFill>
          <a:ln xmlns:a="http://schemas.openxmlformats.org/drawingml/2006/main" w="9525">
            <a:solidFill>
              <a:srgbClr val="B7DAFF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ADAAD75-7025-4186-B591-0E81097209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57350" y="4171950"/>
            <a:ext cx="29718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575" b="0">
                <a:solidFill>
                  <a:srgbClr val="4E6794"/>
                </a:solidFill>
              </a:defRPr>
            </a:pPr>
            <a:r>
              <a:rPr sz="1575" b="0">
                <a:solidFill>
                  <a:srgbClr val="4E6794"/>
                </a:solidFill>
              </a:rPr>
              <a:t>快速、平滑、可大量生成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19927A30-CB56-4075-A1AA-49B07C654E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86650" y="2190750"/>
            <a:ext cx="31242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2550" b="1">
                <a:solidFill>
                  <a:srgbClr val="FFFFFF"/>
                </a:solidFill>
              </a:defRPr>
            </a:pPr>
            <a:r>
              <a:rPr sz="2550" b="1">
                <a:solidFill>
                  <a:srgbClr val="FFFFFF"/>
                </a:solidFill>
              </a:rPr>
              <a:t>細節感知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BBCA5D71-B082-431A-95E0-66DC29960F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72450" y="2857500"/>
            <a:ext cx="1619250" cy="1104900"/>
          </a:xfrm>
          <a:prstGeom xmlns:a="http://schemas.openxmlformats.org/drawingml/2006/main" prst="ellipse">
            <a:avLst/>
          </a:prstGeom>
          <a:gradFill xmlns:a="http://schemas.openxmlformats.org/drawingml/2006/main">
            <a:gsLst>
              <a:gs pos="0">
                <a:srgbClr val="FFF7E6"/>
              </a:gs>
              <a:gs pos="100000">
                <a:srgbClr val="E2B56B"/>
              </a:gs>
            </a:gsLst>
            <a:lin ang="8100000"/>
          </a:gradFill>
          <a:ln xmlns:a="http://schemas.openxmlformats.org/drawingml/2006/main" w="13335">
            <a:solidFill>
              <a:srgbClr val="FFFFFF">
                <a:alpha val="70000"/>
              </a:srgbClr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553C267-D6C0-44E3-B636-AFDDA5AAB7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10600" y="2990850"/>
            <a:ext cx="704850" cy="81915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8575">
            <a:solidFill>
              <a:srgbClr val="6B3D0C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13285E2-D4A8-489A-B73B-DEC237DCF4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81900" y="4171950"/>
            <a:ext cx="29146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575" b="1">
                <a:solidFill>
                  <a:srgbClr val="DFF7FF"/>
                </a:solidFill>
              </a:defRPr>
            </a:pPr>
            <a:r>
              <a:rPr sz="1575" b="1">
                <a:solidFill>
                  <a:srgbClr val="DFF7FF"/>
                </a:solidFill>
              </a:rPr>
              <a:t>情感、脈絡與不完美之美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5F3B8FFB-92C5-487D-84AE-B66852FE8A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62600" y="3067050"/>
            <a:ext cx="1066800" cy="10668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00B8F5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6"/>
          <a:fontRef xmlns:a="http://schemas.openxmlformats.org/drawingml/2006/main" idx="major"/>
        </p:style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2250" b="1">
                <a:solidFill>
                  <a:srgbClr val="071B52"/>
                </a:solidFill>
              </a:defRPr>
            </a:pPr>
            <a:r>
              <a:rPr sz="2250" b="1">
                <a:solidFill>
                  <a:srgbClr val="071B52"/>
                </a:solidFill>
              </a:rPr>
              <a:t>VS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830BDED6-13D8-45BC-9110-17F4DC22D9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57400" y="5391150"/>
            <a:ext cx="8077200" cy="590550"/>
          </a:xfrm>
          <a:prstGeom xmlns:a="http://schemas.openxmlformats.org/drawingml/2006/main" prst="roundRect">
            <a:avLst>
              <a:gd name="adj" fmla="val 29032"/>
            </a:avLst>
          </a:prstGeom>
          <a:solidFill xmlns:a="http://schemas.openxmlformats.org/drawingml/2006/main">
            <a:srgbClr val="071B52"/>
          </a:solidFill>
          <a:ln xmlns:a="http://schemas.openxmlformats.org/drawingml/2006/main" w="11430">
            <a:solidFill>
              <a:srgbClr val="00B8F5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875" b="1">
                <a:solidFill>
                  <a:srgbClr val="FFFFFF"/>
                </a:solidFill>
              </a:defRPr>
            </a:pPr>
            <a:r>
              <a:rPr sz="1875" b="1">
                <a:solidFill>
                  <a:srgbClr val="FFFFFF"/>
                </a:solidFill>
              </a:rPr>
              <a:t>當完美變得普及，能辨識細節與脈絡的人更稀缺</a:t>
            </a:r>
          </a:p>
        </p:txBody>
      </p:sp>
    </p:spTree>
    <p:extLst>
      <p:ext uri="{BB962C8B-B14F-4D97-AF65-F5344CB8AC3E}">
        <p14:creationId xmlns:p14="http://schemas.microsoft.com/office/powerpoint/2010/main" val="2062729191"/>
      </p:ext>
    </p:extLst>
  </p:cSld>
</p:sld>
</file>

<file path=ppt/slides/slide6.xml><?xml version="1.0" encoding="utf-8"?>
<p:sld xmlns:p="http://schemas.openxmlformats.org/presentationml/2006/main">
  <p:cSld>
    <p:bg>
      <p:bgPr>
        <a:gradFill xmlns:a="http://schemas.openxmlformats.org/drawingml/2006/main">
          <a:gsLst>
            <a:gs pos="0">
              <a:srgbClr val="FFFFFF"/>
            </a:gs>
            <a:gs pos="45000">
              <a:srgbClr val="F3FAFF"/>
            </a:gs>
            <a:gs pos="100000">
              <a:srgbClr val="DDF6FF"/>
            </a:gs>
          </a:gsLst>
          <a:lin ang="0"/>
        </a:gra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9D7C279-EF28-4BA6-97FF-880D889072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0">
                <a:srgbClr val="071B52">
                  <a:alpha val="98000"/>
                </a:srgbClr>
              </a:gs>
              <a:gs pos="20000">
                <a:srgbClr val="0B2A6F">
                  <a:alpha val="60000"/>
                </a:srgbClr>
              </a:gs>
              <a:gs pos="55000">
                <a:srgbClr val="FFFFFF">
                  <a:alpha val="0"/>
                </a:srgbClr>
              </a:gs>
            </a:gsLst>
            <a:lin ang="5400000"/>
          </a:gra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75FD5D2-9344-431E-A0BF-1152DE1FA9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39250" y="0"/>
            <a:ext cx="2952750" cy="6858000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0">
                <a:srgbClr val="00B8F5">
                  <a:alpha val="38000"/>
                </a:srgbClr>
              </a:gs>
              <a:gs pos="100000">
                <a:srgbClr val="FFFFFF">
                  <a:alpha val="0"/>
                </a:srgbClr>
              </a:gs>
            </a:gsLst>
            <a:lin ang="16200000"/>
          </a:gra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D2B0900-0925-4C88-AC70-CA7497E6F8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115050"/>
            <a:ext cx="5715000" cy="-66675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5C2991A-9D11-4F96-B9F2-34D9DDD6B4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6115050"/>
            <a:ext cx="5715000" cy="-69532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B8F5">
                <a:alpha val="2600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28950FD-B565-4BD8-8845-0BC269B361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62150" y="6115050"/>
            <a:ext cx="5715000" cy="-72390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15A56FB-F62A-46C6-9A90-8F8264FB52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05100" y="6115050"/>
            <a:ext cx="5715000" cy="-75247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B8F5">
                <a:alpha val="2600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71DDDCA-8185-4B3B-B769-5A4E8C5CBB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48050" y="6115050"/>
            <a:ext cx="5715000" cy="-78105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C3F758A-5F33-4728-B1CF-F7A637DD36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0" y="6115050"/>
            <a:ext cx="5715000" cy="-80962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B8F5">
                <a:alpha val="2600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45F6B11-ECE2-4B69-92AA-B4012B2EC7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33950" y="6115050"/>
            <a:ext cx="5715000" cy="-83820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992F9E2-D9F5-4D88-B1D8-3496EAAE0B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76900" y="6115050"/>
            <a:ext cx="5715000" cy="-86677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B8F5">
                <a:alpha val="2600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66CA393-5A04-441D-9DF3-3949E995AD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6115050"/>
            <a:ext cx="5715000" cy="-89535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37BD6DD-B163-404E-AC25-51E191D856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134100"/>
            <a:ext cx="12192000" cy="723900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0">
                <a:srgbClr val="071B52">
                  <a:alpha val="78000"/>
                </a:srgbClr>
              </a:gs>
              <a:gs pos="55000">
                <a:srgbClr val="0064D9">
                  <a:alpha val="20000"/>
                </a:srgbClr>
              </a:gs>
              <a:gs pos="100000">
                <a:srgbClr val="14D7C6">
                  <a:alpha val="24000"/>
                </a:srgbClr>
              </a:gs>
            </a:gsLst>
            <a:lin ang="5400000"/>
          </a:gradFill>
          <a:ln xmlns:a="http://schemas.openxmlformats.org/drawingml/2006/main" w="0">
            <a:noFill/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F645CCE-C84C-4744-A7D3-EB4F95FD93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438150"/>
            <a:ext cx="1066800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071B52"/>
                </a:solidFill>
              </a:defRPr>
            </a:pPr>
            <a:r>
              <a:rPr sz="3150" b="1">
                <a:solidFill>
                  <a:srgbClr val="071B52"/>
                </a:solidFill>
              </a:rPr>
              <a:t>培養競爭力的三個方向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25B2143-305D-428D-9597-6E3543386E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066800"/>
            <a:ext cx="4953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B8F5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37E60A0-336F-492A-9568-BB2CCEEF5E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2000250"/>
            <a:ext cx="2895600" cy="2857500"/>
          </a:xfrm>
          <a:prstGeom xmlns:a="http://schemas.openxmlformats.org/drawingml/2006/main" prst="roundRect">
            <a:avLst>
              <a:gd name="adj" fmla="val 6000"/>
            </a:avLst>
          </a:prstGeom>
          <a:gradFill xmlns:a="http://schemas.openxmlformats.org/drawingml/2006/main">
            <a:gsLst>
              <a:gs pos="0">
                <a:srgbClr val="071B52"/>
              </a:gs>
              <a:gs pos="100000">
                <a:srgbClr val="0064D9"/>
              </a:gs>
            </a:gsLst>
            <a:lin ang="8700000"/>
          </a:gradFill>
          <a:ln xmlns:a="http://schemas.openxmlformats.org/drawingml/2006/main" w="11430">
            <a:solidFill>
              <a:srgbClr val="B7DAFF">
                <a:alpha val="60000"/>
              </a:srgbClr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F1583BF-C50C-4352-80C3-E5FFF3A52F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6450" y="2247900"/>
            <a:ext cx="990600" cy="4381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00B8F5"/>
          </a:solidFill>
          <a:ln xmlns:a="http://schemas.openxmlformats.org/drawingml/2006/main" w="9525">
            <a:solidFill>
              <a:srgbClr val="FFFFFF">
                <a:alpha val="5000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FFFFF"/>
                </a:solidFill>
              </a:defRPr>
            </a:pPr>
            <a:r>
              <a:rPr sz="1350" b="1">
                <a:solidFill>
                  <a:srgbClr val="FFFFFF"/>
                </a:solidFill>
              </a:rPr>
              <a:t>01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3A58DAE3-FA91-44D7-8267-22BF8D4C0B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47800" y="3105150"/>
            <a:ext cx="2247900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2100" b="1">
                <a:solidFill>
                  <a:srgbClr val="FFFFFF"/>
                </a:solidFill>
              </a:defRPr>
            </a:pPr>
            <a:r>
              <a:rPr sz="2100" b="1">
                <a:solidFill>
                  <a:srgbClr val="FFFFFF"/>
                </a:solidFill>
              </a:rPr>
              <a:t>和AI溝通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6193774-2030-47DF-A9B9-A9A146F232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85900" y="3771900"/>
            <a:ext cx="21717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425" b="0">
                <a:solidFill>
                  <a:srgbClr val="DFF7FF"/>
                </a:solidFill>
              </a:defRPr>
            </a:pPr>
            <a:r>
              <a:rPr sz="1425" b="0">
                <a:solidFill>
                  <a:srgbClr val="DFF7FF"/>
                </a:solidFill>
              </a:rPr>
              <a:t>把需求、限制與目標說清楚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283A1CF2-496C-4232-9B82-FAA387FEC9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19650" y="2000250"/>
            <a:ext cx="2895600" cy="2857500"/>
          </a:xfrm>
          <a:prstGeom xmlns:a="http://schemas.openxmlformats.org/drawingml/2006/main" prst="roundRect">
            <a:avLst>
              <a:gd name="adj" fmla="val 6000"/>
            </a:avLst>
          </a:prstGeom>
          <a:gradFill xmlns:a="http://schemas.openxmlformats.org/drawingml/2006/main">
            <a:gsLst>
              <a:gs pos="0">
                <a:srgbClr val="071B52"/>
              </a:gs>
              <a:gs pos="100000">
                <a:srgbClr val="0064D9"/>
              </a:gs>
            </a:gsLst>
            <a:lin ang="8700000"/>
          </a:gradFill>
          <a:ln xmlns:a="http://schemas.openxmlformats.org/drawingml/2006/main" w="11430">
            <a:solidFill>
              <a:srgbClr val="B7DAFF">
                <a:alpha val="60000"/>
              </a:srgbClr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C977D9C3-CCA0-4ADC-B1A3-F3257B7882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72150" y="2247900"/>
            <a:ext cx="990600" cy="4381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00B8F5"/>
          </a:solidFill>
          <a:ln xmlns:a="http://schemas.openxmlformats.org/drawingml/2006/main" w="9525">
            <a:solidFill>
              <a:srgbClr val="FFFFFF">
                <a:alpha val="5000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FFFFF"/>
                </a:solidFill>
              </a:defRPr>
            </a:pPr>
            <a:r>
              <a:rPr sz="1350" b="1">
                <a:solidFill>
                  <a:srgbClr val="FFFFFF"/>
                </a:solidFill>
              </a:rPr>
              <a:t>02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03CE83FA-84C6-42C8-BB7C-6985A4EF4B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0" y="3105150"/>
            <a:ext cx="2247900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2100" b="1">
                <a:solidFill>
                  <a:srgbClr val="FFFFFF"/>
                </a:solidFill>
              </a:defRPr>
            </a:pPr>
            <a:r>
              <a:rPr sz="2100" b="1">
                <a:solidFill>
                  <a:srgbClr val="FFFFFF"/>
                </a:solidFill>
              </a:rPr>
              <a:t>分辨任務與目的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8BEC9B65-BC86-4F37-B2C3-9686492F85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81600" y="3771900"/>
            <a:ext cx="21717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425" b="0">
                <a:solidFill>
                  <a:srgbClr val="DFF7FF"/>
                </a:solidFill>
              </a:defRPr>
            </a:pPr>
            <a:r>
              <a:rPr sz="1425" b="0">
                <a:solidFill>
                  <a:srgbClr val="DFF7FF"/>
                </a:solidFill>
              </a:rPr>
              <a:t>知道哪些交給工具，哪些由人判斷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19EE9785-F01E-4998-A960-BD18DA72A6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2000250"/>
            <a:ext cx="2895600" cy="2857500"/>
          </a:xfrm>
          <a:prstGeom xmlns:a="http://schemas.openxmlformats.org/drawingml/2006/main" prst="roundRect">
            <a:avLst>
              <a:gd name="adj" fmla="val 6000"/>
            </a:avLst>
          </a:prstGeom>
          <a:gradFill xmlns:a="http://schemas.openxmlformats.org/drawingml/2006/main">
            <a:gsLst>
              <a:gs pos="0">
                <a:srgbClr val="071B52"/>
              </a:gs>
              <a:gs pos="100000">
                <a:srgbClr val="0064D9"/>
              </a:gs>
            </a:gsLst>
            <a:lin ang="8700000"/>
          </a:gradFill>
          <a:ln xmlns:a="http://schemas.openxmlformats.org/drawingml/2006/main" w="11430">
            <a:solidFill>
              <a:srgbClr val="B7DAFF">
                <a:alpha val="60000"/>
              </a:srgbClr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4ACE5995-698A-4E74-B759-EE60A5DD43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67850" y="2247900"/>
            <a:ext cx="990600" cy="4381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14D7C6"/>
          </a:solidFill>
          <a:ln xmlns:a="http://schemas.openxmlformats.org/drawingml/2006/main" w="9525">
            <a:solidFill>
              <a:srgbClr val="FFFFFF">
                <a:alpha val="5000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FFFFF"/>
                </a:solidFill>
              </a:defRPr>
            </a:pPr>
            <a:r>
              <a:rPr sz="1350" b="1">
                <a:solidFill>
                  <a:srgbClr val="FFFFFF"/>
                </a:solidFill>
              </a:rPr>
              <a:t>03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4004E0EE-D3A9-4FAA-9F26-DF093BD4DD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39200" y="3105150"/>
            <a:ext cx="2247900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2100" b="1">
                <a:solidFill>
                  <a:srgbClr val="FFFFFF"/>
                </a:solidFill>
              </a:defRPr>
            </a:pPr>
            <a:r>
              <a:rPr sz="2100" b="1">
                <a:solidFill>
                  <a:srgbClr val="FFFFFF"/>
                </a:solidFill>
              </a:rPr>
              <a:t>成為領域AI專家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FDC3B317-6B1E-4C08-9E1D-7193528F44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77300" y="3771900"/>
            <a:ext cx="21717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425" b="0">
                <a:solidFill>
                  <a:srgbClr val="DFF7FF"/>
                </a:solidFill>
              </a:defRPr>
            </a:pPr>
            <a:r>
              <a:rPr sz="1425" b="0">
                <a:solidFill>
                  <a:srgbClr val="DFF7FF"/>
                </a:solidFill>
              </a:rPr>
              <a:t>把AI放進自己的專業流程</a:t>
            </a:r>
          </a:p>
        </p:txBody>
      </p:sp>
      <p:cxnSp>
        <p:nvCxnSpPr>
          <p:cNvPr id="57" name=""/>
          <p:cNvCxnSpPr>
            <a:stCxn xmlns:a="http://schemas.openxmlformats.org/drawingml/2006/main" id="15" idx="3"/>
            <a:endCxn xmlns:a="http://schemas.openxmlformats.org/drawingml/2006/main" id="19" idx="1"/>
          </p:cNvCxnSpPr>
          <p:nvPr/>
        </p:nvCxnSpPr>
        <p:spPr>
          <a:xfrm xmlns:a="http://schemas.openxmlformats.org/drawingml/2006/main">
            <a:off x="4019550" y="3429000"/>
            <a:ext cx="800100" cy="0"/>
          </a:xfrm>
          <a:prstGeom xmlns:a="http://schemas.openxmlformats.org/drawingml/2006/main" prst="straightConnector1">
            <a:avLst/>
          </a:prstGeom>
          <a:ln xmlns:a="http://schemas.openxmlformats.org/drawingml/2006/main" w="23813">
            <a:solidFill>
              <a:srgbClr val="00B8F5"/>
            </a:solidFill>
            <a:prstDash val="solid"/>
            <a:tailEnd type="arrow" w="med" len="med"/>
          </a:ln>
        </p:spPr>
      </p:cxnSp>
      <p:cxnSp>
        <p:nvCxnSpPr>
          <p:cNvPr id="58" name=""/>
          <p:cNvCxnSpPr>
            <a:stCxn xmlns:a="http://schemas.openxmlformats.org/drawingml/2006/main" id="19" idx="3"/>
            <a:endCxn xmlns:a="http://schemas.openxmlformats.org/drawingml/2006/main" id="23" idx="1"/>
          </p:cNvCxnSpPr>
          <p:nvPr/>
        </p:nvCxnSpPr>
        <p:spPr>
          <a:xfrm xmlns:a="http://schemas.openxmlformats.org/drawingml/2006/main">
            <a:off x="7715250" y="3429000"/>
            <a:ext cx="800100" cy="0"/>
          </a:xfrm>
          <a:prstGeom xmlns:a="http://schemas.openxmlformats.org/drawingml/2006/main" prst="straightConnector1">
            <a:avLst/>
          </a:prstGeom>
          <a:ln xmlns:a="http://schemas.openxmlformats.org/drawingml/2006/main" w="23813">
            <a:solidFill>
              <a:srgbClr val="14D7C6"/>
            </a:solidFill>
            <a:prstDash val="solid"/>
            <a:tailEnd type="arrow" w="med" len="med"/>
          </a:ln>
        </p:spPr>
      </p:cxn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D9992064-5493-488A-B70E-A0CEB98449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67000" y="5391150"/>
            <a:ext cx="6858000" cy="552450"/>
          </a:xfrm>
          <a:prstGeom xmlns:a="http://schemas.openxmlformats.org/drawingml/2006/main" prst="roundRect">
            <a:avLst>
              <a:gd name="adj" fmla="val 34483"/>
            </a:avLst>
          </a:prstGeom>
          <a:solidFill xmlns:a="http://schemas.openxmlformats.org/drawingml/2006/main">
            <a:srgbClr val="071B52"/>
          </a:solidFill>
          <a:ln xmlns:a="http://schemas.openxmlformats.org/drawingml/2006/main" w="11430">
            <a:solidFill>
              <a:srgbClr val="00B8F5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2360D3A9-CF58-48C6-AA82-8530CF3F87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71800" y="5505450"/>
            <a:ext cx="62484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FFFFFF"/>
                </a:solidFill>
              </a:defRPr>
            </a:pPr>
            <a:r>
              <a:rPr sz="1800" b="1">
                <a:solidFill>
                  <a:srgbClr val="FFFFFF"/>
                </a:solidFill>
              </a:rPr>
              <a:t>以提問、故事與洞察，驅動 AI 時代的競爭力</a:t>
            </a:r>
          </a:p>
        </p:txBody>
      </p:sp>
    </p:spTree>
    <p:extLst>
      <p:ext uri="{BB962C8B-B14F-4D97-AF65-F5344CB8AC3E}">
        <p14:creationId xmlns:p14="http://schemas.microsoft.com/office/powerpoint/2010/main" val="1358186701"/>
      </p:ext>
    </p:extLst>
  </p:cSld>
</p:sld>
</file>

<file path=ppt/slides/slide7.xml><?xml version="1.0" encoding="utf-8"?>
<p:sld xmlns:p="http://schemas.openxmlformats.org/presentationml/2006/main">
  <p:cSld>
    <p:bg>
      <p:bgPr>
        <a:gradFill xmlns:a="http://schemas.openxmlformats.org/drawingml/2006/main">
          <a:gsLst>
            <a:gs pos="0">
              <a:srgbClr val="FFFFFF"/>
            </a:gs>
            <a:gs pos="45000">
              <a:srgbClr val="F3FAFF"/>
            </a:gs>
            <a:gs pos="100000">
              <a:srgbClr val="DDF6FF"/>
            </a:gs>
          </a:gsLst>
          <a:lin ang="0"/>
        </a:gra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1A57E0C-DA65-4349-A0AD-7514D8CEE7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0">
                <a:srgbClr val="071B52">
                  <a:alpha val="98000"/>
                </a:srgbClr>
              </a:gs>
              <a:gs pos="20000">
                <a:srgbClr val="0B2A6F">
                  <a:alpha val="60000"/>
                </a:srgbClr>
              </a:gs>
              <a:gs pos="55000">
                <a:srgbClr val="FFFFFF">
                  <a:alpha val="0"/>
                </a:srgbClr>
              </a:gs>
            </a:gsLst>
            <a:lin ang="5400000"/>
          </a:gra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56A7964-662C-4AC7-9DE0-A29C001C3A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39250" y="0"/>
            <a:ext cx="2952750" cy="6858000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0">
                <a:srgbClr val="00B8F5">
                  <a:alpha val="38000"/>
                </a:srgbClr>
              </a:gs>
              <a:gs pos="100000">
                <a:srgbClr val="FFFFFF">
                  <a:alpha val="0"/>
                </a:srgbClr>
              </a:gs>
            </a:gsLst>
            <a:lin ang="16200000"/>
          </a:gra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9E983AD-EFCA-4123-8CF3-137B8F9C49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115050"/>
            <a:ext cx="5715000" cy="-66675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9BD1E41-725C-49F6-9120-9654636533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6115050"/>
            <a:ext cx="5715000" cy="-69532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B8F5">
                <a:alpha val="2600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50FCBD2-7B74-45DF-82FF-86E245ADA7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62150" y="6115050"/>
            <a:ext cx="5715000" cy="-72390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5306266-2D38-4A99-8F54-8DEC9388EA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05100" y="6115050"/>
            <a:ext cx="5715000" cy="-75247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B8F5">
                <a:alpha val="2600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FDAA5EE-1FC2-4D03-A328-35DD318C25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48050" y="6115050"/>
            <a:ext cx="5715000" cy="-78105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7041263-52FB-4116-A35E-FEA763F2EB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0" y="6115050"/>
            <a:ext cx="5715000" cy="-80962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B8F5">
                <a:alpha val="2600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C4BE51D-3789-442B-810D-02D427AE5E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33950" y="6115050"/>
            <a:ext cx="5715000" cy="-83820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6FD0E5C-61E3-4294-8198-419342FC17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76900" y="6115050"/>
            <a:ext cx="5715000" cy="-86677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B8F5">
                <a:alpha val="2600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9BA8C33-32DD-4383-A352-E7FD7DAC04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6115050"/>
            <a:ext cx="5715000" cy="-89535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ABA4922-50FD-48B5-BDF5-2993757248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134100"/>
            <a:ext cx="12192000" cy="723900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0">
                <a:srgbClr val="071B52">
                  <a:alpha val="78000"/>
                </a:srgbClr>
              </a:gs>
              <a:gs pos="55000">
                <a:srgbClr val="0064D9">
                  <a:alpha val="20000"/>
                </a:srgbClr>
              </a:gs>
              <a:gs pos="100000">
                <a:srgbClr val="14D7C6">
                  <a:alpha val="24000"/>
                </a:srgbClr>
              </a:gs>
            </a:gsLst>
            <a:lin ang="5400000"/>
          </a:gradFill>
          <a:ln xmlns:a="http://schemas.openxmlformats.org/drawingml/2006/main" w="0">
            <a:noFill/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B89B22B-58D3-4D3D-8C71-AFC75BB67B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438150"/>
            <a:ext cx="1066800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071B52"/>
                </a:solidFill>
              </a:defRPr>
            </a:pPr>
            <a:r>
              <a:rPr sz="3150" b="1">
                <a:solidFill>
                  <a:srgbClr val="071B52"/>
                </a:solidFill>
              </a:rPr>
              <a:t>方法一：學會和AI溝通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6772A0E-18E6-45F0-A194-93BDED532A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066800"/>
            <a:ext cx="4953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B8F5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A8434B4-DEF5-47CC-9E6E-10D2D85BAD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2362200"/>
            <a:ext cx="2095500" cy="2000250"/>
          </a:xfrm>
          <a:prstGeom xmlns:a="http://schemas.openxmlformats.org/drawingml/2006/main" prst="roundRect">
            <a:avLst>
              <a:gd name="adj" fmla="val 8571"/>
            </a:avLst>
          </a:prstGeom>
          <a:gradFill xmlns:a="http://schemas.openxmlformats.org/drawingml/2006/main">
            <a:gsLst>
              <a:gs pos="0">
                <a:srgbClr val="FFFFFF"/>
              </a:gs>
              <a:gs pos="100000">
                <a:srgbClr val="EAF6FF"/>
              </a:gs>
            </a:gsLst>
            <a:lin ang="8700000"/>
          </a:gradFill>
          <a:ln xmlns:a="http://schemas.openxmlformats.org/drawingml/2006/main" w="11430">
            <a:solidFill>
              <a:srgbClr val="B7DAFF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CEC437D-D696-43C4-8CEC-1945B768BF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2533650"/>
            <a:ext cx="590550" cy="3238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0064D9"/>
          </a:solidFill>
          <a:ln xmlns:a="http://schemas.openxmlformats.org/drawingml/2006/main" w="9525">
            <a:solidFill>
              <a:srgbClr val="FFFFFF">
                <a:alpha val="5000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FFFFF"/>
                </a:solidFill>
              </a:defRPr>
            </a:pPr>
            <a:r>
              <a:rPr sz="1350" b="1">
                <a:solidFill>
                  <a:srgbClr val="FFFFFF"/>
                </a:solidFill>
              </a:rPr>
              <a:t>01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DCE97014-C451-4E55-9A56-B15235F347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3028950"/>
            <a:ext cx="16002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950" b="1">
                <a:solidFill>
                  <a:srgbClr val="071B52"/>
                </a:solidFill>
              </a:defRPr>
            </a:pPr>
            <a:r>
              <a:rPr sz="1950" b="1">
                <a:solidFill>
                  <a:srgbClr val="071B52"/>
                </a:solidFill>
              </a:rPr>
              <a:t>想法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8804EAE-FCD6-4D8B-AD03-209E21DE31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3505200"/>
            <a:ext cx="156210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0">
                <a:solidFill>
                  <a:srgbClr val="4E6794"/>
                </a:solidFill>
              </a:defRPr>
            </a:pPr>
            <a:r>
              <a:rPr sz="1350" b="0">
                <a:solidFill>
                  <a:srgbClr val="4E6794"/>
                </a:solidFill>
              </a:rPr>
              <a:t>釐清目標與限制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654C3227-E949-4C07-B777-45EA2ABE12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33800" y="2362200"/>
            <a:ext cx="2095500" cy="2000250"/>
          </a:xfrm>
          <a:prstGeom xmlns:a="http://schemas.openxmlformats.org/drawingml/2006/main" prst="roundRect">
            <a:avLst>
              <a:gd name="adj" fmla="val 8571"/>
            </a:avLst>
          </a:prstGeom>
          <a:gradFill xmlns:a="http://schemas.openxmlformats.org/drawingml/2006/main">
            <a:gsLst>
              <a:gs pos="0">
                <a:srgbClr val="FFFFFF"/>
              </a:gs>
              <a:gs pos="100000">
                <a:srgbClr val="EAF6FF"/>
              </a:gs>
            </a:gsLst>
            <a:lin ang="8700000"/>
          </a:gradFill>
          <a:ln xmlns:a="http://schemas.openxmlformats.org/drawingml/2006/main" w="11430">
            <a:solidFill>
              <a:srgbClr val="B7DAFF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A607BE71-75EE-4D10-BEAF-7BCB252B6D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05250" y="2533650"/>
            <a:ext cx="590550" cy="3238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14D7C6"/>
          </a:solidFill>
          <a:ln xmlns:a="http://schemas.openxmlformats.org/drawingml/2006/main" w="9525">
            <a:solidFill>
              <a:srgbClr val="FFFFFF">
                <a:alpha val="5000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FFFFF"/>
                </a:solidFill>
              </a:defRPr>
            </a:pPr>
            <a:r>
              <a:rPr sz="1350" b="1">
                <a:solidFill>
                  <a:srgbClr val="FFFFFF"/>
                </a:solidFill>
              </a:rPr>
              <a:t>02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DB26E198-4900-46E9-ABBD-7A7F0102F2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81450" y="3028950"/>
            <a:ext cx="16002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950" b="1">
                <a:solidFill>
                  <a:srgbClr val="071B52"/>
                </a:solidFill>
              </a:defRPr>
            </a:pPr>
            <a:r>
              <a:rPr sz="1950" b="1">
                <a:solidFill>
                  <a:srgbClr val="071B52"/>
                </a:solidFill>
              </a:rPr>
              <a:t>提問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87C66C76-D1ED-4BDB-B4E3-9C9CF23111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0" y="3505200"/>
            <a:ext cx="156210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0">
                <a:solidFill>
                  <a:srgbClr val="4E6794"/>
                </a:solidFill>
              </a:defRPr>
            </a:pPr>
            <a:r>
              <a:rPr sz="1350" b="0">
                <a:solidFill>
                  <a:srgbClr val="4E6794"/>
                </a:solidFill>
              </a:rPr>
              <a:t>用自然語言描述需求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662D8F6-EBFB-41CB-AA49-0906515BB7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34150" y="2362200"/>
            <a:ext cx="2095500" cy="2000250"/>
          </a:xfrm>
          <a:prstGeom xmlns:a="http://schemas.openxmlformats.org/drawingml/2006/main" prst="roundRect">
            <a:avLst>
              <a:gd name="adj" fmla="val 8571"/>
            </a:avLst>
          </a:prstGeom>
          <a:gradFill xmlns:a="http://schemas.openxmlformats.org/drawingml/2006/main">
            <a:gsLst>
              <a:gs pos="0">
                <a:srgbClr val="FFFFFF"/>
              </a:gs>
              <a:gs pos="100000">
                <a:srgbClr val="EAF6FF"/>
              </a:gs>
            </a:gsLst>
            <a:lin ang="8700000"/>
          </a:gradFill>
          <a:ln xmlns:a="http://schemas.openxmlformats.org/drawingml/2006/main" w="11430">
            <a:solidFill>
              <a:srgbClr val="B7DAFF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F14B5944-43C7-4769-8148-020D7D723A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05600" y="2533650"/>
            <a:ext cx="590550" cy="3238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0064D9"/>
          </a:solidFill>
          <a:ln xmlns:a="http://schemas.openxmlformats.org/drawingml/2006/main" w="9525">
            <a:solidFill>
              <a:srgbClr val="FFFFFF">
                <a:alpha val="5000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FFFFF"/>
                </a:solidFill>
              </a:defRPr>
            </a:pPr>
            <a:r>
              <a:rPr sz="1350" b="1">
                <a:solidFill>
                  <a:srgbClr val="FFFFFF"/>
                </a:solidFill>
              </a:rPr>
              <a:t>03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3A933A8F-745E-4360-9C8A-5C8CD27CFC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81800" y="3028950"/>
            <a:ext cx="16002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950" b="1">
                <a:solidFill>
                  <a:srgbClr val="071B52"/>
                </a:solidFill>
              </a:defRPr>
            </a:pPr>
            <a:r>
              <a:rPr sz="1950" b="1">
                <a:solidFill>
                  <a:srgbClr val="071B52"/>
                </a:solidFill>
              </a:rPr>
              <a:t>AI輸出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133E9343-D705-4449-AF9F-C21D706E20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00850" y="3505200"/>
            <a:ext cx="156210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0">
                <a:solidFill>
                  <a:srgbClr val="4E6794"/>
                </a:solidFill>
              </a:defRPr>
            </a:pPr>
            <a:r>
              <a:rPr sz="1350" b="0">
                <a:solidFill>
                  <a:srgbClr val="4E6794"/>
                </a:solidFill>
              </a:rPr>
              <a:t>取得草案、觀點或方案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8D99B2C2-1149-458F-9C89-42ED52A76C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2362200"/>
            <a:ext cx="2095500" cy="2000250"/>
          </a:xfrm>
          <a:prstGeom xmlns:a="http://schemas.openxmlformats.org/drawingml/2006/main" prst="roundRect">
            <a:avLst>
              <a:gd name="adj" fmla="val 8571"/>
            </a:avLst>
          </a:prstGeom>
          <a:gradFill xmlns:a="http://schemas.openxmlformats.org/drawingml/2006/main">
            <a:gsLst>
              <a:gs pos="0">
                <a:srgbClr val="FFFFFF"/>
              </a:gs>
              <a:gs pos="100000">
                <a:srgbClr val="EAF6FF"/>
              </a:gs>
            </a:gsLst>
            <a:lin ang="8700000"/>
          </a:gradFill>
          <a:ln xmlns:a="http://schemas.openxmlformats.org/drawingml/2006/main" w="11430">
            <a:solidFill>
              <a:srgbClr val="B7DAFF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60E4F6BD-29C0-43A7-BFE9-598C091A9E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05950" y="2533650"/>
            <a:ext cx="590550" cy="3238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14D7C6"/>
          </a:solidFill>
          <a:ln xmlns:a="http://schemas.openxmlformats.org/drawingml/2006/main" w="9525">
            <a:solidFill>
              <a:srgbClr val="FFFFFF">
                <a:alpha val="50000"/>
              </a:srgbClr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FFFFF"/>
                </a:solidFill>
              </a:defRPr>
            </a:pPr>
            <a:r>
              <a:rPr sz="1350" b="1">
                <a:solidFill>
                  <a:srgbClr val="FFFFFF"/>
                </a:solidFill>
              </a:rPr>
              <a:t>04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EBB0E5EC-E4C3-4E8A-B001-85B735D72F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82150" y="3028950"/>
            <a:ext cx="16002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950" b="1">
                <a:solidFill>
                  <a:srgbClr val="071B52"/>
                </a:solidFill>
              </a:defRPr>
            </a:pPr>
            <a:r>
              <a:rPr sz="1950" b="1">
                <a:solidFill>
                  <a:srgbClr val="071B52"/>
                </a:solidFill>
              </a:rPr>
              <a:t>修正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7CE6C6D6-7360-4410-B339-97D257B012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01200" y="3505200"/>
            <a:ext cx="156210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0">
                <a:solidFill>
                  <a:srgbClr val="4E6794"/>
                </a:solidFill>
              </a:defRPr>
            </a:pPr>
            <a:r>
              <a:rPr sz="1350" b="0">
                <a:solidFill>
                  <a:srgbClr val="4E6794"/>
                </a:solidFill>
              </a:rPr>
              <a:t>觀察結果並調整問題</a:t>
            </a:r>
          </a:p>
        </p:txBody>
      </p:sp>
      <p:cxnSp>
        <p:nvCxnSpPr>
          <p:cNvPr id="66" name=""/>
          <p:cNvCxnSpPr>
            <a:stCxn xmlns:a="http://schemas.openxmlformats.org/drawingml/2006/main" id="15" idx="3"/>
            <a:endCxn xmlns:a="http://schemas.openxmlformats.org/drawingml/2006/main" id="19" idx="1"/>
          </p:cNvCxnSpPr>
          <p:nvPr/>
        </p:nvCxnSpPr>
        <p:spPr>
          <a:xfrm xmlns:a="http://schemas.openxmlformats.org/drawingml/2006/main">
            <a:off x="3028950" y="3362325"/>
            <a:ext cx="704850" cy="0"/>
          </a:xfrm>
          <a:prstGeom xmlns:a="http://schemas.openxmlformats.org/drawingml/2006/main" prst="straightConnector1">
            <a:avLst/>
          </a:prstGeom>
          <a:ln xmlns:a="http://schemas.openxmlformats.org/drawingml/2006/main" w="23813">
            <a:solidFill>
              <a:srgbClr val="00B8F5"/>
            </a:solidFill>
            <a:prstDash val="solid"/>
            <a:tailEnd type="arrow" w="med" len="med"/>
          </a:ln>
        </p:spPr>
      </p:cxnSp>
      <p:cxnSp>
        <p:nvCxnSpPr>
          <p:cNvPr id="67" name=""/>
          <p:cNvCxnSpPr>
            <a:stCxn xmlns:a="http://schemas.openxmlformats.org/drawingml/2006/main" id="19" idx="3"/>
            <a:endCxn xmlns:a="http://schemas.openxmlformats.org/drawingml/2006/main" id="23" idx="1"/>
          </p:cNvCxnSpPr>
          <p:nvPr/>
        </p:nvCxnSpPr>
        <p:spPr>
          <a:xfrm xmlns:a="http://schemas.openxmlformats.org/drawingml/2006/main">
            <a:off x="5829300" y="3362325"/>
            <a:ext cx="704850" cy="0"/>
          </a:xfrm>
          <a:prstGeom xmlns:a="http://schemas.openxmlformats.org/drawingml/2006/main" prst="straightConnector1">
            <a:avLst/>
          </a:prstGeom>
          <a:ln xmlns:a="http://schemas.openxmlformats.org/drawingml/2006/main" w="23813">
            <a:solidFill>
              <a:srgbClr val="00B8F5"/>
            </a:solidFill>
            <a:prstDash val="solid"/>
            <a:tailEnd type="arrow" w="med" len="med"/>
          </a:ln>
        </p:spPr>
      </p:cxnSp>
      <p:cxnSp>
        <p:nvCxnSpPr>
          <p:cNvPr id="68" name=""/>
          <p:cNvCxnSpPr>
            <a:stCxn xmlns:a="http://schemas.openxmlformats.org/drawingml/2006/main" id="23" idx="3"/>
            <a:endCxn xmlns:a="http://schemas.openxmlformats.org/drawingml/2006/main" id="27" idx="1"/>
          </p:cNvCxnSpPr>
          <p:nvPr/>
        </p:nvCxnSpPr>
        <p:spPr>
          <a:xfrm xmlns:a="http://schemas.openxmlformats.org/drawingml/2006/main">
            <a:off x="8629650" y="3362325"/>
            <a:ext cx="704850" cy="0"/>
          </a:xfrm>
          <a:prstGeom xmlns:a="http://schemas.openxmlformats.org/drawingml/2006/main" prst="straightConnector1">
            <a:avLst/>
          </a:prstGeom>
          <a:ln xmlns:a="http://schemas.openxmlformats.org/drawingml/2006/main" w="23813">
            <a:solidFill>
              <a:srgbClr val="00B8F5"/>
            </a:solidFill>
            <a:prstDash val="solid"/>
            <a:tailEnd type="arrow" w="med" len="med"/>
          </a:ln>
        </p:spPr>
      </p:cxnSp>
      <p:cxnSp>
        <p:nvCxnSpPr>
          <p:cNvPr id="69" name=""/>
          <p:cNvCxnSpPr>
            <a:stCxn xmlns:a="http://schemas.openxmlformats.org/drawingml/2006/main" id="27" idx="2"/>
            <a:endCxn xmlns:a="http://schemas.openxmlformats.org/drawingml/2006/main" id="15" idx="2"/>
          </p:cNvCxnSpPr>
          <p:nvPr/>
        </p:nvCxnSpPr>
        <p:spPr>
          <a:xfrm xmlns:a="http://schemas.openxmlformats.org/drawingml/2006/main" flipH="1">
            <a:off x="1981200" y="4362450"/>
            <a:ext cx="8401050" cy="0"/>
          </a:xfrm>
          <a:prstGeom xmlns:a="http://schemas.openxmlformats.org/drawingml/2006/main" prst="straightConnector1">
            <a:avLst/>
          </a:prstGeom>
          <a:ln xmlns:a="http://schemas.openxmlformats.org/drawingml/2006/main" w="23813">
            <a:solidFill>
              <a:srgbClr val="14D7C6"/>
            </a:solidFill>
            <a:prstDash val="solid"/>
            <a:tailEnd type="arrow" w="med" len="med"/>
          </a:ln>
        </p:spPr>
      </p:cxn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67BF914B-8276-4354-9AD7-907A0FFC0A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24000" y="5181600"/>
            <a:ext cx="9144000" cy="685800"/>
          </a:xfrm>
          <a:prstGeom xmlns:a="http://schemas.openxmlformats.org/drawingml/2006/main" prst="roundRect">
            <a:avLst>
              <a:gd name="adj" fmla="val 25000"/>
            </a:avLst>
          </a:prstGeom>
          <a:solidFill xmlns:a="http://schemas.openxmlformats.org/drawingml/2006/main">
            <a:srgbClr val="071B52"/>
          </a:solidFill>
          <a:ln xmlns:a="http://schemas.openxmlformats.org/drawingml/2006/main" w="11430">
            <a:solidFill>
              <a:srgbClr val="00B8F5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2025" b="1">
                <a:solidFill>
                  <a:srgbClr val="FFFFFF"/>
                </a:solidFill>
              </a:defRPr>
            </a:pPr>
            <a:r>
              <a:rPr sz="2025" b="1">
                <a:solidFill>
                  <a:srgbClr val="FFFFFF"/>
                </a:solidFill>
              </a:rPr>
              <a:t>核心心法：多練習、多迭代，好問題會帶來好結果</a:t>
            </a:r>
          </a:p>
        </p:txBody>
      </p:sp>
    </p:spTree>
    <p:extLst>
      <p:ext uri="{BB962C8B-B14F-4D97-AF65-F5344CB8AC3E}">
        <p14:creationId xmlns:p14="http://schemas.microsoft.com/office/powerpoint/2010/main" val="163451207"/>
      </p:ext>
    </p:extLst>
  </p:cSld>
</p:sld>
</file>

<file path=ppt/slides/slide8.xml><?xml version="1.0" encoding="utf-8"?>
<p:sld xmlns:p="http://schemas.openxmlformats.org/presentationml/2006/main">
  <p:cSld>
    <p:bg>
      <p:bgPr>
        <a:gradFill xmlns:a="http://schemas.openxmlformats.org/drawingml/2006/main">
          <a:gsLst>
            <a:gs pos="0">
              <a:srgbClr val="FFFFFF"/>
            </a:gs>
            <a:gs pos="45000">
              <a:srgbClr val="F3FAFF"/>
            </a:gs>
            <a:gs pos="100000">
              <a:srgbClr val="DDF6FF"/>
            </a:gs>
          </a:gsLst>
          <a:lin ang="0"/>
        </a:gra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80A1D9D-D5F1-4DAE-B74B-4128AE054C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0">
                <a:srgbClr val="071B52">
                  <a:alpha val="98000"/>
                </a:srgbClr>
              </a:gs>
              <a:gs pos="20000">
                <a:srgbClr val="0B2A6F">
                  <a:alpha val="60000"/>
                </a:srgbClr>
              </a:gs>
              <a:gs pos="55000">
                <a:srgbClr val="FFFFFF">
                  <a:alpha val="0"/>
                </a:srgbClr>
              </a:gs>
            </a:gsLst>
            <a:lin ang="5400000"/>
          </a:gra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22EA784-E71C-42FB-B3D3-8713DD1481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39250" y="0"/>
            <a:ext cx="2952750" cy="6858000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0">
                <a:srgbClr val="00B8F5">
                  <a:alpha val="38000"/>
                </a:srgbClr>
              </a:gs>
              <a:gs pos="100000">
                <a:srgbClr val="FFFFFF">
                  <a:alpha val="0"/>
                </a:srgbClr>
              </a:gs>
            </a:gsLst>
            <a:lin ang="16200000"/>
          </a:gra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1DF7483-6C61-4C2D-A829-3681A9C709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115050"/>
            <a:ext cx="5715000" cy="-66675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CEBC09B-421D-4699-914D-6619990252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6115050"/>
            <a:ext cx="5715000" cy="-69532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B8F5">
                <a:alpha val="2600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B700678-103F-4EA2-A015-ECE1F95CEE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62150" y="6115050"/>
            <a:ext cx="5715000" cy="-72390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C9231B7-5390-4B12-8FF7-92E14B4E3A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05100" y="6115050"/>
            <a:ext cx="5715000" cy="-75247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B8F5">
                <a:alpha val="2600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89FB80C-86D6-458F-89DC-5AC9499B23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48050" y="6115050"/>
            <a:ext cx="5715000" cy="-78105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7CCB8FF-330B-4E39-AD1F-AC672FEB2A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0" y="6115050"/>
            <a:ext cx="5715000" cy="-80962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B8F5">
                <a:alpha val="2600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665B6A5-5157-49C8-B43A-EB7795F366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33950" y="6115050"/>
            <a:ext cx="5715000" cy="-83820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DD486E9-CE31-423A-B615-FDB3911ECF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76900" y="6115050"/>
            <a:ext cx="5715000" cy="-86677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B8F5">
                <a:alpha val="2600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67F4E1A-92B6-4E33-9D46-0D35D8D3C4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6115050"/>
            <a:ext cx="5715000" cy="-89535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7417F24-1327-4962-9E1F-88FAB93BAD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134100"/>
            <a:ext cx="12192000" cy="723900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0">
                <a:srgbClr val="071B52">
                  <a:alpha val="78000"/>
                </a:srgbClr>
              </a:gs>
              <a:gs pos="55000">
                <a:srgbClr val="0064D9">
                  <a:alpha val="20000"/>
                </a:srgbClr>
              </a:gs>
              <a:gs pos="100000">
                <a:srgbClr val="14D7C6">
                  <a:alpha val="24000"/>
                </a:srgbClr>
              </a:gs>
            </a:gsLst>
            <a:lin ang="5400000"/>
          </a:gradFill>
          <a:ln xmlns:a="http://schemas.openxmlformats.org/drawingml/2006/main" w="0">
            <a:noFill/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DB149D4-6ED8-4FAF-9ECB-383528E00E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438150"/>
            <a:ext cx="1066800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071B52"/>
                </a:solidFill>
              </a:defRPr>
            </a:pPr>
            <a:r>
              <a:rPr sz="3150" b="1">
                <a:solidFill>
                  <a:srgbClr val="071B52"/>
                </a:solidFill>
              </a:rPr>
              <a:t>方法二：分辨任務和目的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D562BBD-207F-4C76-A400-B394B87C02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066800"/>
            <a:ext cx="4953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B8F5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E516E30-5D7E-429F-A37B-124C9AB50F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1790700"/>
            <a:ext cx="10210800" cy="1352550"/>
          </a:xfrm>
          <a:prstGeom xmlns:a="http://schemas.openxmlformats.org/drawingml/2006/main" prst="roundRect">
            <a:avLst>
              <a:gd name="adj" fmla="val 12676"/>
            </a:avLst>
          </a:prstGeom>
          <a:gradFill xmlns:a="http://schemas.openxmlformats.org/drawingml/2006/main">
            <a:gsLst>
              <a:gs pos="0">
                <a:srgbClr val="E9FCFF"/>
              </a:gs>
              <a:gs pos="100000">
                <a:srgbClr val="FFFFFF"/>
              </a:gs>
            </a:gsLst>
            <a:lin ang="5400000"/>
          </a:gradFill>
          <a:ln xmlns:a="http://schemas.openxmlformats.org/drawingml/2006/main" w="11430">
            <a:solidFill>
              <a:srgbClr val="14D7C6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2550" b="1">
                <a:solidFill>
                  <a:srgbClr val="071B52"/>
                </a:solidFill>
              </a:defRPr>
            </a:pPr>
            <a:r>
              <a:rPr sz="2550" b="1">
                <a:solidFill>
                  <a:srgbClr val="071B52"/>
                </a:solidFill>
              </a:rPr>
              <a:t>目的：診斷疾病，幫助病患康復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77DC09D-D298-4649-B182-E5A7E434BA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3867150"/>
            <a:ext cx="10210800" cy="1352550"/>
          </a:xfrm>
          <a:prstGeom xmlns:a="http://schemas.openxmlformats.org/drawingml/2006/main" prst="roundRect">
            <a:avLst>
              <a:gd name="adj" fmla="val 12676"/>
            </a:avLst>
          </a:prstGeom>
          <a:gradFill xmlns:a="http://schemas.openxmlformats.org/drawingml/2006/main">
            <a:gsLst>
              <a:gs pos="0">
                <a:srgbClr val="071B52"/>
              </a:gs>
              <a:gs pos="100000">
                <a:srgbClr val="0064D9"/>
              </a:gs>
            </a:gsLst>
            <a:lin ang="5400000"/>
          </a:gradFill>
          <a:ln xmlns:a="http://schemas.openxmlformats.org/drawingml/2006/main" w="11430">
            <a:solidFill>
              <a:srgbClr val="00B8F5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2550" b="1">
                <a:solidFill>
                  <a:srgbClr val="FFFFFF"/>
                </a:solidFill>
              </a:defRPr>
            </a:pPr>
            <a:r>
              <a:rPr sz="2550" b="1">
                <a:solidFill>
                  <a:srgbClr val="FFFFFF"/>
                </a:solidFill>
              </a:rPr>
              <a:t>任務：讀影像、標記異常、產出報告</a:t>
            </a:r>
          </a:p>
        </p:txBody>
      </p:sp>
      <p:cxnSp>
        <p:nvCxnSpPr>
          <p:cNvPr id="43" name=""/>
          <p:cNvCxnSpPr>
            <a:stCxn xmlns:a="http://schemas.openxmlformats.org/drawingml/2006/main" id="16" idx="0"/>
            <a:endCxn xmlns:a="http://schemas.openxmlformats.org/drawingml/2006/main" id="15" idx="2"/>
          </p:cNvCxnSpPr>
          <p:nvPr/>
        </p:nvCxnSpPr>
        <p:spPr>
          <a:xfrm xmlns:a="http://schemas.openxmlformats.org/drawingml/2006/main" flipV="1">
            <a:off x="6096000" y="3143250"/>
            <a:ext cx="0" cy="723900"/>
          </a:xfrm>
          <a:prstGeom xmlns:a="http://schemas.openxmlformats.org/drawingml/2006/main" prst="straightConnector1">
            <a:avLst/>
          </a:prstGeom>
          <a:ln xmlns:a="http://schemas.openxmlformats.org/drawingml/2006/main" w="28575">
            <a:solidFill>
              <a:srgbClr val="14D7C6"/>
            </a:solidFill>
            <a:prstDash val="solid"/>
            <a:tailEnd type="arrow" w="med" len="med"/>
          </a:ln>
        </p:spPr>
      </p:cxn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AFA4102-BFA9-485F-BD09-B3B7EB5EA4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33550" y="3429000"/>
            <a:ext cx="723900" cy="7239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64D9"/>
          </a:solidFill>
          <a:ln xmlns:a="http://schemas.openxmlformats.org/drawingml/2006/main" w="19050">
            <a:solidFill>
              <a:srgbClr val="FFFFFF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FFFFFF"/>
                </a:solidFill>
              </a:defRPr>
            </a:pPr>
            <a:r>
              <a:rPr sz="1800" b="1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CA42E955-4798-4730-9BA4-8A74B8EA88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90650" y="5334000"/>
            <a:ext cx="140970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071B52"/>
                </a:solidFill>
              </a:defRPr>
            </a:pPr>
            <a:r>
              <a:rPr sz="1500" b="1">
                <a:solidFill>
                  <a:srgbClr val="071B52"/>
                </a:solidFill>
              </a:rPr>
              <a:t>影像掃描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6B47D9DE-9621-47AC-B1C4-FF17836F8B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43350" y="3429000"/>
            <a:ext cx="723900" cy="7239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64D9"/>
          </a:solidFill>
          <a:ln xmlns:a="http://schemas.openxmlformats.org/drawingml/2006/main" w="19050">
            <a:solidFill>
              <a:srgbClr val="FFFFFF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FFFFFF"/>
                </a:solidFill>
              </a:defRPr>
            </a:pPr>
            <a:r>
              <a:rPr sz="1800" b="1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6ABA2894-4D43-488F-A0D5-490A584B82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00450" y="5334000"/>
            <a:ext cx="140970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071B52"/>
                </a:solidFill>
              </a:defRPr>
            </a:pPr>
            <a:r>
              <a:rPr sz="1500" b="1">
                <a:solidFill>
                  <a:srgbClr val="071B52"/>
                </a:solidFill>
              </a:rPr>
              <a:t>AI分析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1C27A2E2-3E60-4C6B-AB2D-34A1ACA75A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53150" y="3429000"/>
            <a:ext cx="723900" cy="7239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4D7C6"/>
          </a:solidFill>
          <a:ln xmlns:a="http://schemas.openxmlformats.org/drawingml/2006/main" w="19050">
            <a:solidFill>
              <a:srgbClr val="FFFFFF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FFFFFF"/>
                </a:solidFill>
              </a:defRPr>
            </a:pPr>
            <a:r>
              <a:rPr sz="1800" b="1">
                <a:solidFill>
                  <a:srgbClr val="FFFFFF"/>
                </a:solidFill>
              </a:rPr>
              <a:t>3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CC4F02F1-E24B-4C7E-9431-6FCB3EF59F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10250" y="5334000"/>
            <a:ext cx="140970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071B52"/>
                </a:solidFill>
              </a:defRPr>
            </a:pPr>
            <a:r>
              <a:rPr sz="1500" b="1">
                <a:solidFill>
                  <a:srgbClr val="071B52"/>
                </a:solidFill>
              </a:rPr>
              <a:t>醫師判斷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926E5A30-9655-4C43-A8C6-9079B69750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62950" y="3429000"/>
            <a:ext cx="723900" cy="7239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4D7C6"/>
          </a:solidFill>
          <a:ln xmlns:a="http://schemas.openxmlformats.org/drawingml/2006/main" w="19050">
            <a:solidFill>
              <a:srgbClr val="FFFFFF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FFFFFF"/>
                </a:solidFill>
              </a:defRPr>
            </a:pPr>
            <a:r>
              <a:rPr sz="1800" b="1">
                <a:solidFill>
                  <a:srgbClr val="FFFFFF"/>
                </a:solidFill>
              </a:rPr>
              <a:t>4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814EAF6-A4B4-46AD-926F-49C351A484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5334000"/>
            <a:ext cx="140970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071B52"/>
                </a:solidFill>
              </a:defRPr>
            </a:pPr>
            <a:r>
              <a:rPr sz="1500" b="1">
                <a:solidFill>
                  <a:srgbClr val="071B52"/>
                </a:solidFill>
              </a:rPr>
              <a:t>治療決策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9ADD3FAC-F058-4068-990C-13FF3C3DCA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24100" y="5619750"/>
            <a:ext cx="7543800" cy="590550"/>
          </a:xfrm>
          <a:prstGeom xmlns:a="http://schemas.openxmlformats.org/drawingml/2006/main" prst="roundRect">
            <a:avLst>
              <a:gd name="adj" fmla="val 29032"/>
            </a:avLst>
          </a:prstGeom>
          <a:solidFill xmlns:a="http://schemas.openxmlformats.org/drawingml/2006/main">
            <a:srgbClr val="071B52"/>
          </a:solidFill>
          <a:ln xmlns:a="http://schemas.openxmlformats.org/drawingml/2006/main" w="11430">
            <a:solidFill>
              <a:srgbClr val="00B8F5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2325" b="1">
                <a:solidFill>
                  <a:srgbClr val="FFFFFF"/>
                </a:solidFill>
              </a:defRPr>
            </a:pPr>
            <a:r>
              <a:rPr sz="2325" b="1">
                <a:solidFill>
                  <a:srgbClr val="FFFFFF"/>
                </a:solidFill>
              </a:rPr>
              <a:t>關鍵問題：我要解決什麼問題？</a:t>
            </a:r>
          </a:p>
        </p:txBody>
      </p:sp>
    </p:spTree>
    <p:extLst>
      <p:ext uri="{BB962C8B-B14F-4D97-AF65-F5344CB8AC3E}">
        <p14:creationId xmlns:p14="http://schemas.microsoft.com/office/powerpoint/2010/main" val="857112020"/>
      </p:ext>
    </p:extLst>
  </p:cSld>
</p:sld>
</file>

<file path=ppt/slides/slide9.xml><?xml version="1.0" encoding="utf-8"?>
<p:sld xmlns:p="http://schemas.openxmlformats.org/presentationml/2006/main">
  <p:cSld>
    <p:bg>
      <p:bgPr>
        <a:gradFill xmlns:a="http://schemas.openxmlformats.org/drawingml/2006/main">
          <a:gsLst>
            <a:gs pos="0">
              <a:srgbClr val="FFFFFF"/>
            </a:gs>
            <a:gs pos="45000">
              <a:srgbClr val="F3FAFF"/>
            </a:gs>
            <a:gs pos="100000">
              <a:srgbClr val="DDF6FF"/>
            </a:gs>
          </a:gsLst>
          <a:lin ang="0"/>
        </a:gra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BF2A852-210E-45F8-AFF7-91893D1326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0">
                <a:srgbClr val="071B52">
                  <a:alpha val="98000"/>
                </a:srgbClr>
              </a:gs>
              <a:gs pos="20000">
                <a:srgbClr val="0B2A6F">
                  <a:alpha val="60000"/>
                </a:srgbClr>
              </a:gs>
              <a:gs pos="55000">
                <a:srgbClr val="FFFFFF">
                  <a:alpha val="0"/>
                </a:srgbClr>
              </a:gs>
            </a:gsLst>
            <a:lin ang="5400000"/>
          </a:gra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206DB71-25DB-4FEA-916F-E7A87252FC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39250" y="0"/>
            <a:ext cx="2952750" cy="6858000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0">
                <a:srgbClr val="00B8F5">
                  <a:alpha val="38000"/>
                </a:srgbClr>
              </a:gs>
              <a:gs pos="100000">
                <a:srgbClr val="FFFFFF">
                  <a:alpha val="0"/>
                </a:srgbClr>
              </a:gs>
            </a:gsLst>
            <a:lin ang="16200000"/>
          </a:gra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4DA22BE-257C-4A81-83C4-D2F0C34828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115050"/>
            <a:ext cx="5715000" cy="-66675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1CCE6ED-DE75-4268-8038-0D615435E3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6115050"/>
            <a:ext cx="5715000" cy="-69532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B8F5">
                <a:alpha val="2600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1146BF8-7CFF-4316-BA8E-A9AE9168C2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62150" y="6115050"/>
            <a:ext cx="5715000" cy="-72390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F2025B76-8850-45A5-ADBF-EC04C31F15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05100" y="6115050"/>
            <a:ext cx="5715000" cy="-75247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B8F5">
                <a:alpha val="2600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65FD1B5-4798-480B-AA4B-6D71837AA7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48050" y="6115050"/>
            <a:ext cx="5715000" cy="-78105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06473FB-5377-4E40-B57C-1DC2CC05C7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0" y="6115050"/>
            <a:ext cx="5715000" cy="-80962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B8F5">
                <a:alpha val="2600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04E51D7-3916-41A6-9214-5CAA11627A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33950" y="6115050"/>
            <a:ext cx="5715000" cy="-83820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53CA8AD-F8A2-40A1-B24C-C109C8971E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76900" y="6115050"/>
            <a:ext cx="5715000" cy="-86677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B8F5">
                <a:alpha val="2600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51FF6FB-9877-4EDF-9909-348953CE55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6115050"/>
            <a:ext cx="5715000" cy="-89535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0064D9">
                <a:alpha val="2000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AE98C23-B491-4ED8-9548-6D9BF39C80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134100"/>
            <a:ext cx="12192000" cy="723900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0">
                <a:srgbClr val="071B52">
                  <a:alpha val="78000"/>
                </a:srgbClr>
              </a:gs>
              <a:gs pos="55000">
                <a:srgbClr val="0064D9">
                  <a:alpha val="20000"/>
                </a:srgbClr>
              </a:gs>
              <a:gs pos="100000">
                <a:srgbClr val="14D7C6">
                  <a:alpha val="24000"/>
                </a:srgbClr>
              </a:gs>
            </a:gsLst>
            <a:lin ang="5400000"/>
          </a:gradFill>
          <a:ln xmlns:a="http://schemas.openxmlformats.org/drawingml/2006/main" w="0">
            <a:noFill/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90D464A-4268-4C3F-A40F-F5034E036E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438150"/>
            <a:ext cx="1066800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071B52"/>
                </a:solidFill>
              </a:defRPr>
            </a:pPr>
            <a:r>
              <a:rPr sz="3150" b="1">
                <a:solidFill>
                  <a:srgbClr val="071B52"/>
                </a:solidFill>
              </a:rPr>
              <a:t>方法三：成為領域AI專家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7A2138B-2D70-4E1D-B676-777B1BB5BE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066800"/>
            <a:ext cx="4953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B8F5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F5BAEF1-9A1C-448D-B2CC-95042B1FEC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09750" y="1200150"/>
            <a:ext cx="8572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4E6794"/>
                </a:solidFill>
              </a:defRPr>
            </a:pPr>
            <a:r>
              <a:rPr sz="1800" b="1">
                <a:solidFill>
                  <a:srgbClr val="4E6794"/>
                </a:solidFill>
              </a:rPr>
              <a:t>真正的優勢，是把 AI 放進自己的專業流程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2CFE281-7555-43CD-AF96-0C5828E727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0" y="2400300"/>
            <a:ext cx="2286000" cy="1619250"/>
          </a:xfrm>
          <a:prstGeom xmlns:a="http://schemas.openxmlformats.org/drawingml/2006/main" prst="ellipse">
            <a:avLst/>
          </a:prstGeom>
          <a:gradFill xmlns:a="http://schemas.openxmlformats.org/drawingml/2006/main">
            <a:gsLst>
              <a:gs pos="0">
                <a:srgbClr val="FFFFFF"/>
              </a:gs>
              <a:gs pos="100000">
                <a:srgbClr val="DDF6FF"/>
              </a:gs>
            </a:gsLst>
            <a:lin ang="8100000"/>
          </a:gradFill>
          <a:ln xmlns:a="http://schemas.openxmlformats.org/drawingml/2006/main" w="19050">
            <a:solidFill>
              <a:srgbClr val="00B8F5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6"/>
          <a:fontRef xmlns:a="http://schemas.openxmlformats.org/drawingml/2006/main" idx="major"/>
        </p:style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2250" b="1">
                <a:solidFill>
                  <a:srgbClr val="071B52"/>
                </a:solidFill>
              </a:defRPr>
            </a:pPr>
            <a:r>
              <a:rPr sz="2250" b="1">
                <a:solidFill>
                  <a:srgbClr val="071B52"/>
                </a:solidFill>
              </a:rPr>
              <a:t>領域知識</a:t>
            </a:r>
          </a:p>
          <a:p xmlns:a="http://schemas.openxmlformats.org/drawingml/2006/main">
            <a:pPr algn="ctr">
              <a:defRPr sz="2250" b="1">
                <a:solidFill>
                  <a:srgbClr val="071B52"/>
                </a:solidFill>
              </a:defRPr>
            </a:pPr>
            <a:r>
              <a:rPr sz="2250" b="1">
                <a:solidFill>
                  <a:srgbClr val="071B52"/>
                </a:solidFill>
              </a:rPr>
              <a:t>+</a:t>
            </a:r>
          </a:p>
          <a:p xmlns:a="http://schemas.openxmlformats.org/drawingml/2006/main">
            <a:pPr algn="ctr">
              <a:defRPr sz="2250" b="1">
                <a:solidFill>
                  <a:srgbClr val="071B52"/>
                </a:solidFill>
              </a:defRPr>
            </a:pPr>
            <a:r>
              <a:rPr sz="2250" b="1">
                <a:solidFill>
                  <a:srgbClr val="071B52"/>
                </a:solidFill>
              </a:rPr>
              <a:t>AI協作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047E920-6080-474D-9526-EECC9AA388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19350" y="2228850"/>
            <a:ext cx="1619250" cy="819150"/>
          </a:xfrm>
          <a:prstGeom xmlns:a="http://schemas.openxmlformats.org/drawingml/2006/main" prst="roundRect">
            <a:avLst>
              <a:gd name="adj" fmla="val 20930"/>
            </a:avLst>
          </a:prstGeom>
          <a:gradFill xmlns:a="http://schemas.openxmlformats.org/drawingml/2006/main">
            <a:gsLst>
              <a:gs pos="0">
                <a:srgbClr val="071B52"/>
              </a:gs>
              <a:gs pos="100000">
                <a:srgbClr val="0064D9"/>
              </a:gs>
            </a:gsLst>
            <a:lin ang="8100000"/>
          </a:gradFill>
          <a:ln xmlns:a="http://schemas.openxmlformats.org/drawingml/2006/main" w="11430">
            <a:solidFill>
              <a:srgbClr val="00B8F5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FFFFFF"/>
                </a:solidFill>
              </a:defRPr>
            </a:pPr>
            <a:r>
              <a:rPr sz="1650" b="1">
                <a:solidFill>
                  <a:srgbClr val="FFFFFF"/>
                </a:solidFill>
              </a:rPr>
              <a:t>資料與案例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F5E224F-0721-410E-89C7-9B49A8F74D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29600" y="2228850"/>
            <a:ext cx="1619250" cy="819150"/>
          </a:xfrm>
          <a:prstGeom xmlns:a="http://schemas.openxmlformats.org/drawingml/2006/main" prst="roundRect">
            <a:avLst>
              <a:gd name="adj" fmla="val 20930"/>
            </a:avLst>
          </a:prstGeom>
          <a:gradFill xmlns:a="http://schemas.openxmlformats.org/drawingml/2006/main">
            <a:gsLst>
              <a:gs pos="0">
                <a:srgbClr val="071B52"/>
              </a:gs>
              <a:gs pos="100000">
                <a:srgbClr val="0064D9"/>
              </a:gs>
            </a:gsLst>
            <a:lin ang="8100000"/>
          </a:gradFill>
          <a:ln xmlns:a="http://schemas.openxmlformats.org/drawingml/2006/main" w="11430">
            <a:solidFill>
              <a:srgbClr val="00B8F5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FFFFFF"/>
                </a:solidFill>
              </a:defRPr>
            </a:pPr>
            <a:r>
              <a:rPr sz="1650" b="1">
                <a:solidFill>
                  <a:srgbClr val="FFFFFF"/>
                </a:solidFill>
              </a:rPr>
              <a:t>工具方法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3CFB5234-03A3-4EC3-A336-44FEB7C57A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38400" y="4514850"/>
            <a:ext cx="1619250" cy="819150"/>
          </a:xfrm>
          <a:prstGeom xmlns:a="http://schemas.openxmlformats.org/drawingml/2006/main" prst="roundRect">
            <a:avLst>
              <a:gd name="adj" fmla="val 20930"/>
            </a:avLst>
          </a:prstGeom>
          <a:gradFill xmlns:a="http://schemas.openxmlformats.org/drawingml/2006/main">
            <a:gsLst>
              <a:gs pos="0">
                <a:srgbClr val="071B52"/>
              </a:gs>
              <a:gs pos="100000">
                <a:srgbClr val="0064D9"/>
              </a:gs>
            </a:gsLst>
            <a:lin ang="8100000"/>
          </a:gradFill>
          <a:ln xmlns:a="http://schemas.openxmlformats.org/drawingml/2006/main" w="11430">
            <a:solidFill>
              <a:srgbClr val="00B8F5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FFFFFF"/>
                </a:solidFill>
              </a:defRPr>
            </a:pPr>
            <a:r>
              <a:rPr sz="1650" b="1">
                <a:solidFill>
                  <a:srgbClr val="FFFFFF"/>
                </a:solidFill>
              </a:rPr>
              <a:t>最佳實踐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6D03CE72-AEAE-4087-9314-070F9C4536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10550" y="4514850"/>
            <a:ext cx="1619250" cy="819150"/>
          </a:xfrm>
          <a:prstGeom xmlns:a="http://schemas.openxmlformats.org/drawingml/2006/main" prst="roundRect">
            <a:avLst>
              <a:gd name="adj" fmla="val 20930"/>
            </a:avLst>
          </a:prstGeom>
          <a:gradFill xmlns:a="http://schemas.openxmlformats.org/drawingml/2006/main">
            <a:gsLst>
              <a:gs pos="0">
                <a:srgbClr val="071B52"/>
              </a:gs>
              <a:gs pos="100000">
                <a:srgbClr val="0064D9"/>
              </a:gs>
            </a:gsLst>
            <a:lin ang="8100000"/>
          </a:gradFill>
          <a:ln xmlns:a="http://schemas.openxmlformats.org/drawingml/2006/main" w="11430">
            <a:solidFill>
              <a:srgbClr val="00B8F5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FFFFFF"/>
                </a:solidFill>
              </a:defRPr>
            </a:pPr>
            <a:r>
              <a:rPr sz="1650" b="1">
                <a:solidFill>
                  <a:srgbClr val="FFFFFF"/>
                </a:solidFill>
              </a:rPr>
              <a:t>產業應用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79759A2-DA1D-4F41-9E62-61B1F7EEE0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28750" y="5581650"/>
            <a:ext cx="2667000" cy="552450"/>
          </a:xfrm>
          <a:prstGeom xmlns:a="http://schemas.openxmlformats.org/drawingml/2006/main" prst="roundRect">
            <a:avLst>
              <a:gd name="adj" fmla="val 31034"/>
            </a:avLst>
          </a:prstGeom>
          <a:solidFill xmlns:a="http://schemas.openxmlformats.org/drawingml/2006/main">
            <a:srgbClr val="071B52"/>
          </a:solidFill>
          <a:ln xmlns:a="http://schemas.openxmlformats.org/drawingml/2006/main" w="11430">
            <a:solidFill>
              <a:srgbClr val="00B8F5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950" b="1">
                <a:solidFill>
                  <a:srgbClr val="FFFFFF"/>
                </a:solidFill>
              </a:defRPr>
            </a:pPr>
            <a:r>
              <a:rPr sz="1950" b="1">
                <a:solidFill>
                  <a:srgbClr val="FFFFFF"/>
                </a:solidFill>
              </a:rPr>
              <a:t>專業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89E330DC-DF30-44F7-98EE-1E7E8DE552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0" y="5581650"/>
            <a:ext cx="2667000" cy="552450"/>
          </a:xfrm>
          <a:prstGeom xmlns:a="http://schemas.openxmlformats.org/drawingml/2006/main" prst="roundRect">
            <a:avLst>
              <a:gd name="adj" fmla="val 31034"/>
            </a:avLst>
          </a:prstGeom>
          <a:solidFill xmlns:a="http://schemas.openxmlformats.org/drawingml/2006/main">
            <a:srgbClr val="071B52"/>
          </a:solidFill>
          <a:ln xmlns:a="http://schemas.openxmlformats.org/drawingml/2006/main" w="11430">
            <a:solidFill>
              <a:srgbClr val="00B8F5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950" b="1">
                <a:solidFill>
                  <a:srgbClr val="FFFFFF"/>
                </a:solidFill>
              </a:defRPr>
            </a:pPr>
            <a:r>
              <a:rPr sz="1950" b="1">
                <a:solidFill>
                  <a:srgbClr val="FFFFFF"/>
                </a:solidFill>
              </a:rPr>
              <a:t>熱情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87464436-0671-4AC8-ADEF-507B9CA7DA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15250" y="5581650"/>
            <a:ext cx="2667000" cy="552450"/>
          </a:xfrm>
          <a:prstGeom xmlns:a="http://schemas.openxmlformats.org/drawingml/2006/main" prst="roundRect">
            <a:avLst>
              <a:gd name="adj" fmla="val 31034"/>
            </a:avLst>
          </a:prstGeom>
          <a:solidFill xmlns:a="http://schemas.openxmlformats.org/drawingml/2006/main">
            <a:srgbClr val="071B52"/>
          </a:solidFill>
          <a:ln xmlns:a="http://schemas.openxmlformats.org/drawingml/2006/main" w="11430">
            <a:solidFill>
              <a:srgbClr val="00B8F5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950" b="1">
                <a:solidFill>
                  <a:srgbClr val="FFFFFF"/>
                </a:solidFill>
              </a:defRPr>
            </a:pPr>
            <a:r>
              <a:rPr sz="1950" b="1">
                <a:solidFill>
                  <a:srgbClr val="FFFFFF"/>
                </a:solidFill>
              </a:rPr>
              <a:t>學習速度</a:t>
            </a:r>
          </a:p>
        </p:txBody>
      </p:sp>
    </p:spTree>
    <p:extLst>
      <p:ext uri="{BB962C8B-B14F-4D97-AF65-F5344CB8AC3E}">
        <p14:creationId xmlns:p14="http://schemas.microsoft.com/office/powerpoint/2010/main" val="584324912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2026-07-08T10:33:57.6350000Z</dcterms:created>
  <dcterms:modified xsi:type="dcterms:W3CDTF">2026-07-08T10:33:57.6350000Z</dcterms:modified>
</coreProperties>
</file>